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75" r:id="rId8"/>
    <p:sldId id="261" r:id="rId9"/>
    <p:sldId id="276" r:id="rId10"/>
    <p:sldId id="262" r:id="rId11"/>
    <p:sldId id="277" r:id="rId12"/>
    <p:sldId id="263" r:id="rId13"/>
    <p:sldId id="264" r:id="rId14"/>
    <p:sldId id="278" r:id="rId15"/>
    <p:sldId id="265" r:id="rId16"/>
    <p:sldId id="266" r:id="rId17"/>
    <p:sldId id="267" r:id="rId18"/>
    <p:sldId id="268" r:id="rId19"/>
    <p:sldId id="279" r:id="rId20"/>
    <p:sldId id="269" r:id="rId21"/>
    <p:sldId id="270" r:id="rId22"/>
    <p:sldId id="271" r:id="rId23"/>
    <p:sldId id="272" r:id="rId24"/>
    <p:sldId id="273" r:id="rId25"/>
    <p:sldId id="2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DCFEA-B7F8-4918-8CE0-7D921236E1CD}" v="51" dt="2024-01-08T15:50:02.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19" autoAdjust="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771181"/>
            <a:ext cx="10993549" cy="1724263"/>
          </a:xfrm>
        </p:spPr>
        <p:txBody>
          <a:bodyPr>
            <a:noAutofit/>
          </a:bodyPr>
          <a:lstStyle/>
          <a:p>
            <a:pPr algn="ctr"/>
            <a:r>
              <a:rPr lang="en-US" sz="2800" b="1" kern="0" dirty="0">
                <a:solidFill>
                  <a:srgbClr val="002060"/>
                </a:solidFill>
                <a:effectLst/>
                <a:latin typeface="Arial" panose="020B0604020202020204" pitchFamily="34" charset="0"/>
                <a:ea typeface="Calibri" panose="020F0502020204030204" pitchFamily="34" charset="0"/>
              </a:rPr>
              <a:t>Valley works </a:t>
            </a:r>
            <a:br>
              <a:rPr lang="en-US" sz="2800" kern="0" dirty="0">
                <a:solidFill>
                  <a:schemeClr val="tx1"/>
                </a:solidFill>
                <a:effectLst/>
                <a:latin typeface="Arial" panose="020B0604020202020204" pitchFamily="34" charset="0"/>
                <a:ea typeface="Calibri" panose="020F0502020204030204" pitchFamily="34" charset="0"/>
              </a:rPr>
            </a:br>
            <a:r>
              <a:rPr lang="en-US" sz="2800" i="1" kern="0" dirty="0">
                <a:solidFill>
                  <a:srgbClr val="0070C0"/>
                </a:solidFill>
                <a:effectLst/>
                <a:latin typeface="Arial" panose="020B0604020202020204" pitchFamily="34" charset="0"/>
                <a:ea typeface="Calibri" panose="020F0502020204030204" pitchFamily="34" charset="0"/>
              </a:rPr>
              <a:t>Lithium valley Workforce and Economic Development Needs assessment </a:t>
            </a:r>
            <a:br>
              <a:rPr lang="en-US" sz="800" i="1" kern="0" dirty="0">
                <a:solidFill>
                  <a:schemeClr val="tx1"/>
                </a:solidFill>
                <a:effectLst/>
                <a:latin typeface="Arial" panose="020B0604020202020204" pitchFamily="34" charset="0"/>
                <a:ea typeface="Calibri" panose="020F0502020204030204" pitchFamily="34" charset="0"/>
              </a:rPr>
            </a:br>
            <a:br>
              <a:rPr lang="en-US" sz="800" kern="0" dirty="0">
                <a:solidFill>
                  <a:schemeClr val="tx1"/>
                </a:solidFill>
                <a:effectLst/>
                <a:latin typeface="Arial" panose="020B0604020202020204" pitchFamily="34" charset="0"/>
                <a:ea typeface="Calibri" panose="020F0502020204030204" pitchFamily="34" charset="0"/>
              </a:rPr>
            </a:br>
            <a:r>
              <a:rPr lang="en-US" sz="2800" b="1" kern="0" dirty="0">
                <a:solidFill>
                  <a:schemeClr val="tx1"/>
                </a:solidFill>
                <a:effectLst/>
                <a:latin typeface="Arial" panose="020B0604020202020204" pitchFamily="34" charset="0"/>
                <a:ea typeface="Calibri" panose="020F0502020204030204" pitchFamily="34" charset="0"/>
              </a:rPr>
              <a:t>Informational Proposers’ Webinar </a:t>
            </a:r>
            <a:endParaRPr lang="en-US" sz="2800" b="1"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616200"/>
            <a:ext cx="10993546" cy="347478"/>
          </a:xfrm>
        </p:spPr>
        <p:txBody>
          <a:bodyPr>
            <a:normAutofit/>
          </a:bodyPr>
          <a:lstStyle/>
          <a:p>
            <a:pPr algn="ctr"/>
            <a:r>
              <a:rPr lang="en-US" b="1" dirty="0">
                <a:solidFill>
                  <a:srgbClr val="0070C0"/>
                </a:solidFill>
              </a:rPr>
              <a:t>January 8, 2024 – 10:00 a.m.PST – via zoom </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Content Placeholder 7" descr="Figure. Map of Imperial County in southern California and surrounding... |  Download Scientific Diagram">
            <a:extLst>
              <a:ext uri="{FF2B5EF4-FFF2-40B4-BE49-F238E27FC236}">
                <a16:creationId xmlns:a16="http://schemas.microsoft.com/office/drawing/2014/main" id="{0A865C57-5693-2320-11BF-5AC54AB46F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679" y="1768621"/>
            <a:ext cx="6459019" cy="3237108"/>
          </a:xfrm>
          <a:prstGeom prst="rect">
            <a:avLst/>
          </a:prstGeom>
          <a:noFill/>
        </p:spPr>
      </p:pic>
      <p:sp>
        <p:nvSpPr>
          <p:cNvPr id="23" name="Rectangle 2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D25719C7-A2B6-B5ED-921D-F68A5A11BEC1}"/>
              </a:ext>
            </a:extLst>
          </p:cNvPr>
          <p:cNvSpPr>
            <a:spLocks noGrp="1"/>
          </p:cNvSpPr>
          <p:nvPr>
            <p:ph type="title"/>
          </p:nvPr>
        </p:nvSpPr>
        <p:spPr>
          <a:xfrm>
            <a:off x="6873606" y="723899"/>
            <a:ext cx="4597758" cy="465923"/>
          </a:xfrm>
        </p:spPr>
        <p:txBody>
          <a:bodyPr vert="horz" lIns="91440" tIns="45720" rIns="91440" bIns="45720" rtlCol="0" anchor="b">
            <a:normAutofit/>
          </a:bodyPr>
          <a:lstStyle/>
          <a:p>
            <a:pPr algn="ctr"/>
            <a:r>
              <a:rPr lang="en-US" b="1" kern="100" dirty="0">
                <a:effectLst/>
                <a:latin typeface="Arial" panose="020B0604020202020204" pitchFamily="34" charset="0"/>
                <a:ea typeface="Calibri" panose="020F0502020204030204" pitchFamily="34" charset="0"/>
                <a:cs typeface="Times New Roman" panose="02020603050405020304" pitchFamily="18" charset="0"/>
              </a:rPr>
              <a:t>Proposal Submission</a:t>
            </a:r>
            <a:endParaRPr lang="en-US" dirty="0"/>
          </a:p>
        </p:txBody>
      </p:sp>
      <p:sp>
        <p:nvSpPr>
          <p:cNvPr id="7" name="Text Placeholder 6">
            <a:extLst>
              <a:ext uri="{FF2B5EF4-FFF2-40B4-BE49-F238E27FC236}">
                <a16:creationId xmlns:a16="http://schemas.microsoft.com/office/drawing/2014/main" id="{AC559499-1294-46E4-3D6F-C70E88009D35}"/>
              </a:ext>
            </a:extLst>
          </p:cNvPr>
          <p:cNvSpPr>
            <a:spLocks noGrp="1"/>
          </p:cNvSpPr>
          <p:nvPr>
            <p:ph type="body" sz="half" idx="2"/>
          </p:nvPr>
        </p:nvSpPr>
        <p:spPr>
          <a:xfrm>
            <a:off x="6873606" y="1238825"/>
            <a:ext cx="4597758" cy="4895277"/>
          </a:xfrm>
          <a:solidFill>
            <a:schemeClr val="accent4">
              <a:lumMod val="20000"/>
              <a:lumOff val="80000"/>
            </a:schemeClr>
          </a:solidFill>
        </p:spPr>
        <p:txBody>
          <a:bodyPr vert="horz" lIns="91440" tIns="45720" rIns="91440" bIns="45720" rtlCol="0" anchor="ctr">
            <a:normAutofit fontScale="92500"/>
          </a:bodyPr>
          <a:lstStyle/>
          <a:p>
            <a:r>
              <a:rPr lang="en-US" sz="2000" b="1" dirty="0">
                <a:solidFill>
                  <a:srgbClr val="7030A0"/>
                </a:solidFill>
                <a:latin typeface="Arial" panose="020B0604020202020204" pitchFamily="34" charset="0"/>
                <a:cs typeface="Arial" panose="020B0604020202020204" pitchFamily="34" charset="0"/>
              </a:rPr>
              <a:t>Significant Dates: </a:t>
            </a:r>
            <a:endParaRPr lang="en-US" sz="2000" dirty="0">
              <a:solidFill>
                <a:srgbClr val="002060"/>
              </a:solidFill>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Publication of RFP on ICWDB website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December 20, 2023</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Informational Proposers’ Webinar (optional)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January 8,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Notice of Intent to Apply Due (optional)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February 1,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RFP Q&amp;A process closes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February 19,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Final Q&amp;A response published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February 23,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b="1"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Proposals due via email by 5:00 p.m. PST - </a:t>
            </a:r>
            <a:r>
              <a:rPr lang="en-US" sz="1800" b="1" u="sng"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March 1, 2024</a:t>
            </a:r>
            <a:endParaRPr lang="en-US" sz="18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Announcement of proposal recommended for funding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March 18,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rgbClr val="FF0000"/>
              </a:buClr>
              <a:buFont typeface="Arial" panose="020B0604020202020204" pitchFamily="34" charset="0"/>
              <a:buChar char="•"/>
            </a:pPr>
            <a:r>
              <a:rPr lang="en-US" sz="18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Estimated project start date - </a:t>
            </a:r>
            <a:r>
              <a:rPr lang="en-US" sz="1800"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May 1, 2024</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518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57BABC-F14F-1654-9F77-CF563E0CAE43}"/>
              </a:ext>
            </a:extLst>
          </p:cNvPr>
          <p:cNvSpPr>
            <a:spLocks noGrp="1"/>
          </p:cNvSpPr>
          <p:nvPr>
            <p:ph sz="half" idx="1"/>
          </p:nvPr>
        </p:nvSpPr>
        <p:spPr>
          <a:xfrm>
            <a:off x="581193" y="936434"/>
            <a:ext cx="5194767" cy="5486399"/>
          </a:xfrm>
          <a:ln w="19050">
            <a:solidFill>
              <a:schemeClr val="accent6"/>
            </a:solidFill>
          </a:ln>
        </p:spPr>
        <p:txBody>
          <a:bodyPr/>
          <a:lstStyle/>
          <a:p>
            <a:pPr marL="0" indent="0">
              <a:lnSpc>
                <a:spcPct val="107000"/>
              </a:lnSpc>
              <a:spcBef>
                <a:spcPts val="0"/>
              </a:spcBef>
              <a:spcAft>
                <a:spcPts val="0"/>
              </a:spcAft>
              <a:buNone/>
            </a:pPr>
            <a:r>
              <a:rPr lang="en-US" sz="1900" b="1" dirty="0">
                <a:solidFill>
                  <a:srgbClr val="7030A0"/>
                </a:solidFill>
                <a:latin typeface="Arial" panose="020B0604020202020204" pitchFamily="34" charset="0"/>
                <a:cs typeface="Arial" panose="020B0604020202020204" pitchFamily="34" charset="0"/>
              </a:rPr>
              <a:t>Notice of Intent to Apply</a:t>
            </a:r>
            <a:r>
              <a:rPr lang="en-US" sz="1900" dirty="0">
                <a:solidFill>
                  <a:srgbClr val="002060"/>
                </a:solidFill>
                <a:latin typeface="Arial" panose="020B0604020202020204" pitchFamily="34" charset="0"/>
                <a:cs typeface="Arial" panose="020B0604020202020204" pitchFamily="34" charset="0"/>
              </a:rPr>
              <a:t>: </a:t>
            </a:r>
            <a:r>
              <a:rPr lang="en-US" sz="1900" dirty="0">
                <a:effectLst/>
                <a:latin typeface="Arial" panose="020B0604020202020204" pitchFamily="34" charset="0"/>
                <a:ea typeface="Calibri" panose="020F0502020204030204" pitchFamily="34" charset="0"/>
              </a:rPr>
              <a:t>Proposers are encouraged to notify the ICWDB of their intent to apply for this funding opportunity. </a:t>
            </a:r>
            <a:endParaRPr lang="en-US" sz="1900" dirty="0">
              <a:solidFill>
                <a:srgbClr val="002060"/>
              </a:solidFill>
              <a:latin typeface="Arial" panose="020B0604020202020204" pitchFamily="34" charset="0"/>
              <a:cs typeface="Arial" panose="020B0604020202020204" pitchFamily="34" charset="0"/>
            </a:endParaRPr>
          </a:p>
          <a:p>
            <a:pPr marL="0" indent="0">
              <a:lnSpc>
                <a:spcPct val="107000"/>
              </a:lnSpc>
              <a:spcBef>
                <a:spcPts val="0"/>
              </a:spcBef>
              <a:spcAft>
                <a:spcPts val="0"/>
              </a:spcAft>
              <a:buNone/>
            </a:pPr>
            <a:r>
              <a:rPr lang="en-US" sz="1900" b="1" dirty="0">
                <a:solidFill>
                  <a:srgbClr val="7030A0"/>
                </a:solidFill>
                <a:latin typeface="Arial" panose="020B0604020202020204" pitchFamily="34" charset="0"/>
                <a:cs typeface="Arial" panose="020B0604020202020204" pitchFamily="34" charset="0"/>
              </a:rPr>
              <a:t>Submission Format: </a:t>
            </a:r>
            <a:r>
              <a:rPr lang="en-US" sz="1900" dirty="0">
                <a:latin typeface="Arial" panose="020B0604020202020204" pitchFamily="34" charset="0"/>
              </a:rPr>
              <a:t>Th</a:t>
            </a:r>
            <a:r>
              <a:rPr lang="en-US" sz="1900" dirty="0">
                <a:effectLst/>
                <a:latin typeface="Arial" panose="020B0604020202020204" pitchFamily="34" charset="0"/>
                <a:ea typeface="Calibri" panose="020F0502020204030204" pitchFamily="34" charset="0"/>
              </a:rPr>
              <a:t>e Cover/Signature page must be submitted with a scanned original signature in PDF format. All other forms must be submitted in MS Word, with required hyperlinks, as appropriate. </a:t>
            </a:r>
            <a:r>
              <a:rPr lang="en-US" sz="1900" i="1" dirty="0">
                <a:effectLst/>
                <a:latin typeface="Arial" panose="020B0604020202020204" pitchFamily="34" charset="0"/>
                <a:ea typeface="Calibri" panose="020F0502020204030204" pitchFamily="34" charset="0"/>
              </a:rPr>
              <a:t>Partnership Agreement Letters </a:t>
            </a:r>
            <a:r>
              <a:rPr lang="en-US" sz="1900" dirty="0">
                <a:effectLst/>
                <a:latin typeface="Arial" panose="020B0604020202020204" pitchFamily="34" charset="0"/>
                <a:ea typeface="Calibri" panose="020F0502020204030204" pitchFamily="34" charset="0"/>
              </a:rPr>
              <a:t>and resumes should be submitted in PDF format. </a:t>
            </a:r>
            <a:endParaRPr lang="en-US" sz="1900" dirty="0">
              <a:solidFill>
                <a:srgbClr val="002060"/>
              </a:solidFill>
              <a:latin typeface="Arial" panose="020B0604020202020204" pitchFamily="34" charset="0"/>
              <a:cs typeface="Arial" panose="020B0604020202020204" pitchFamily="34" charset="0"/>
            </a:endParaRPr>
          </a:p>
          <a:p>
            <a:pPr marL="0" indent="0">
              <a:lnSpc>
                <a:spcPct val="107000"/>
              </a:lnSpc>
              <a:spcBef>
                <a:spcPts val="0"/>
              </a:spcBef>
              <a:spcAft>
                <a:spcPts val="0"/>
              </a:spcAft>
              <a:buNone/>
            </a:pPr>
            <a:r>
              <a:rPr lang="en-US" sz="1900" b="1" kern="1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Proposers’ Questions</a:t>
            </a:r>
            <a:r>
              <a:rPr lang="en-US" sz="1900" kern="100" dirty="0">
                <a:effectLst/>
                <a:latin typeface="Arial" panose="020B0604020202020204" pitchFamily="34" charset="0"/>
                <a:ea typeface="Calibri" panose="020F0502020204030204" pitchFamily="34" charset="0"/>
                <a:cs typeface="Times New Roman" panose="02020603050405020304" pitchFamily="18" charset="0"/>
              </a:rPr>
              <a:t>: ICWDB will respond to questions by publishing a “question and answer” summary on its website on the following dates: January 5, 2024, January 19, 2024, February 2, 2024, February 16, 2024, and February 23, 2024</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7" name="Content Placeholder 6">
            <a:extLst>
              <a:ext uri="{FF2B5EF4-FFF2-40B4-BE49-F238E27FC236}">
                <a16:creationId xmlns:a16="http://schemas.microsoft.com/office/drawing/2014/main" id="{36A56845-5D61-1478-F00A-856A9C737EB5}"/>
              </a:ext>
            </a:extLst>
          </p:cNvPr>
          <p:cNvSpPr>
            <a:spLocks noGrp="1"/>
          </p:cNvSpPr>
          <p:nvPr>
            <p:ph sz="half" idx="2"/>
          </p:nvPr>
        </p:nvSpPr>
        <p:spPr>
          <a:xfrm>
            <a:off x="6416039" y="936435"/>
            <a:ext cx="5194769" cy="5486398"/>
          </a:xfrm>
          <a:ln w="19050">
            <a:solidFill>
              <a:schemeClr val="accent6"/>
            </a:solidFill>
          </a:ln>
        </p:spPr>
        <p:txBody>
          <a:bodyPr/>
          <a:lstStyle/>
          <a:p>
            <a:pPr marL="0" indent="0">
              <a:lnSpc>
                <a:spcPct val="107000"/>
              </a:lnSpc>
              <a:spcBef>
                <a:spcPts val="0"/>
              </a:spcBef>
              <a:spcAft>
                <a:spcPts val="0"/>
              </a:spcAft>
              <a:buNone/>
            </a:pPr>
            <a:r>
              <a:rPr lang="en-US" sz="1900" b="1" kern="1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Ex Parte Communication: </a:t>
            </a:r>
            <a:r>
              <a:rPr lang="en-US" sz="1900" dirty="0">
                <a:latin typeface="Arial" panose="020B0604020202020204" pitchFamily="34" charset="0"/>
                <a:cs typeface="Arial" panose="020B0604020202020204" pitchFamily="34" charset="0"/>
              </a:rPr>
              <a:t>Ex parte communication regarding this RFP is prohibited. This include any communication with members of ICWDB, members of the Imperial County Board of Supervisors, employees of the County of Imperial, or members of the Valley Works Steering Committee. </a:t>
            </a:r>
          </a:p>
          <a:p>
            <a:pPr marL="0" marR="0" indent="0">
              <a:lnSpc>
                <a:spcPct val="107000"/>
              </a:lnSpc>
              <a:spcBef>
                <a:spcPts val="0"/>
              </a:spcBef>
              <a:spcAft>
                <a:spcPts val="0"/>
              </a:spcAft>
              <a:buNone/>
            </a:pPr>
            <a:r>
              <a:rPr lang="en-US" sz="1900" b="1" kern="1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Electronic Submission of the Proposal:</a:t>
            </a:r>
            <a:r>
              <a:rPr lang="en-US" sz="19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900" dirty="0">
                <a:latin typeface="Arial" panose="020B0604020202020204" pitchFamily="34" charset="0"/>
                <a:cs typeface="Arial" panose="020B0604020202020204" pitchFamily="34" charset="0"/>
              </a:rPr>
              <a:t>Proposers must submit by email a complete proposal package (as a ZIP file) by 5:00 p.m. PST on March 1, 2024. </a:t>
            </a:r>
            <a:endParaRPr lang="en-US"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47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7AA6966-4002-56A3-B75F-A0F4A22CC8FD}"/>
              </a:ext>
            </a:extLst>
          </p:cNvPr>
          <p:cNvSpPr>
            <a:spLocks noGrp="1"/>
          </p:cNvSpPr>
          <p:nvPr>
            <p:ph type="title"/>
          </p:nvPr>
        </p:nvSpPr>
        <p:spPr>
          <a:xfrm>
            <a:off x="446533" y="702155"/>
            <a:ext cx="5404639" cy="1291897"/>
          </a:xfrm>
          <a:ln w="38100">
            <a:solidFill>
              <a:srgbClr val="7030A0"/>
            </a:solidFill>
          </a:ln>
        </p:spPr>
        <p:txBody>
          <a:bodyPr>
            <a:normAutofit fontScale="90000"/>
          </a:bodyPr>
          <a:lstStyle/>
          <a:p>
            <a:pPr algn="ctr"/>
            <a:br>
              <a:rPr lang="en-US" sz="3200" b="1" kern="100" dirty="0">
                <a:effectLst/>
                <a:latin typeface="Arial" panose="020B0604020202020204" pitchFamily="34" charset="0"/>
                <a:ea typeface="Calibri" panose="020F0502020204030204" pitchFamily="34" charset="0"/>
                <a:cs typeface="Times New Roman" panose="02020603050405020304" pitchFamily="18" charset="0"/>
              </a:rPr>
            </a:b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Contract Award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9" name="Rectangle 2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Rectangle 3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orning - Imperial Sand Dunes - T.M. Schultze - Welcome To My Website">
            <a:extLst>
              <a:ext uri="{FF2B5EF4-FFF2-40B4-BE49-F238E27FC236}">
                <a16:creationId xmlns:a16="http://schemas.microsoft.com/office/drawing/2014/main" id="{7774D228-4791-4EFB-43B6-0C25B292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80698" y="2621714"/>
            <a:ext cx="4748741" cy="3160071"/>
          </a:xfrm>
          <a:prstGeom prst="rect">
            <a:avLst/>
          </a:prstGeom>
          <a:noFill/>
        </p:spPr>
      </p:pic>
      <p:sp>
        <p:nvSpPr>
          <p:cNvPr id="6" name="Content Placeholder 5">
            <a:extLst>
              <a:ext uri="{FF2B5EF4-FFF2-40B4-BE49-F238E27FC236}">
                <a16:creationId xmlns:a16="http://schemas.microsoft.com/office/drawing/2014/main" id="{B9C4E6B9-6532-7897-8612-DF656D975A55}"/>
              </a:ext>
            </a:extLst>
          </p:cNvPr>
          <p:cNvSpPr>
            <a:spLocks noGrp="1"/>
          </p:cNvSpPr>
          <p:nvPr>
            <p:ph idx="1"/>
          </p:nvPr>
        </p:nvSpPr>
        <p:spPr>
          <a:xfrm>
            <a:off x="6004194" y="702156"/>
            <a:ext cx="5860972" cy="5524023"/>
          </a:xfrm>
          <a:solidFill>
            <a:schemeClr val="accent2">
              <a:lumMod val="75000"/>
            </a:schemeClr>
          </a:solidFill>
        </p:spPr>
        <p:txBody>
          <a:bodyPr>
            <a:normAutofit lnSpcReduction="10000"/>
          </a:bodyPr>
          <a:lstStyle/>
          <a:p>
            <a:pPr marL="0" indent="0">
              <a:buNone/>
            </a:pPr>
            <a:endParaRPr lang="en-US" sz="2000" b="1" dirty="0">
              <a:solidFill>
                <a:srgbClr val="FFCCFF"/>
              </a:solidFill>
              <a:latin typeface="Arial" panose="020B0604020202020204" pitchFamily="34" charset="0"/>
              <a:cs typeface="Arial" panose="020B0604020202020204" pitchFamily="34" charset="0"/>
            </a:endParaRPr>
          </a:p>
          <a:p>
            <a:pPr marL="0" indent="0">
              <a:buNone/>
            </a:pPr>
            <a:r>
              <a:rPr lang="en-US" sz="2000" b="1" dirty="0">
                <a:solidFill>
                  <a:srgbClr val="FFCCFF"/>
                </a:solidFill>
                <a:latin typeface="Arial" panose="020B0604020202020204" pitchFamily="34" charset="0"/>
                <a:cs typeface="Arial" panose="020B0604020202020204" pitchFamily="34" charset="0"/>
              </a:rPr>
              <a:t>Rating</a:t>
            </a:r>
            <a:r>
              <a:rPr lang="en-US" sz="2000" dirty="0">
                <a:solidFill>
                  <a:schemeClr val="bg1"/>
                </a:solidFill>
                <a:latin typeface="Arial" panose="020B0604020202020204" pitchFamily="34" charset="0"/>
                <a:cs typeface="Arial" panose="020B0604020202020204" pitchFamily="34" charset="0"/>
              </a:rPr>
              <a:t>: Staff will conduct an initial compliance review. An </a:t>
            </a:r>
            <a:r>
              <a:rPr lang="en-US" sz="2000" dirty="0">
                <a:solidFill>
                  <a:schemeClr val="bg1"/>
                </a:solidFill>
                <a:effectLst/>
                <a:latin typeface="Arial" panose="020B0604020202020204" pitchFamily="34" charset="0"/>
                <a:ea typeface="Calibri" panose="020F0502020204030204" pitchFamily="34" charset="0"/>
              </a:rPr>
              <a:t>Evaluation Committee will review, rate, and rank proposals. Up to 100 points are available. The Committee retains the right to conduct applicant interviews</a:t>
            </a: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b="1" dirty="0">
                <a:solidFill>
                  <a:srgbClr val="FFCCFF"/>
                </a:solidFill>
                <a:latin typeface="Arial" panose="020B0604020202020204" pitchFamily="34" charset="0"/>
                <a:cs typeface="Arial" panose="020B0604020202020204" pitchFamily="34" charset="0"/>
              </a:rPr>
              <a:t>Appeals</a:t>
            </a:r>
            <a:r>
              <a:rPr lang="en-US"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effectLst/>
                <a:latin typeface="Arial" panose="020B0604020202020204" pitchFamily="34" charset="0"/>
                <a:ea typeface="Calibri" panose="020F0502020204030204" pitchFamily="34" charset="0"/>
              </a:rPr>
              <a:t>After the rating process is completed, a notice of funding will be issued to all proposers. Proposers will have five working days after the notice date to file an appeal. Appeals will be addressed and decided on by the ICWDB. </a:t>
            </a:r>
          </a:p>
          <a:p>
            <a:pPr marL="0" indent="0">
              <a:buNone/>
            </a:pPr>
            <a:r>
              <a:rPr lang="en-US" sz="2000" b="1" dirty="0">
                <a:solidFill>
                  <a:srgbClr val="FFCCFF"/>
                </a:solidFill>
                <a:latin typeface="Arial" panose="020B0604020202020204" pitchFamily="34" charset="0"/>
                <a:cs typeface="Arial" panose="020B0604020202020204" pitchFamily="34" charset="0"/>
              </a:rPr>
              <a:t>Award Notification</a:t>
            </a:r>
            <a:r>
              <a:rPr lang="en-US" sz="2000" b="1" dirty="0">
                <a:solidFill>
                  <a:schemeClr val="bg1"/>
                </a:solidFill>
                <a:latin typeface="Arial" panose="020B0604020202020204" pitchFamily="34" charset="0"/>
                <a:cs typeface="Arial" panose="020B0604020202020204" pitchFamily="34" charset="0"/>
              </a:rPr>
              <a:t>: </a:t>
            </a:r>
            <a:r>
              <a:rPr lang="en-US" sz="2000" kern="0" dirty="0">
                <a:solidFill>
                  <a:schemeClr val="bg1"/>
                </a:solidFill>
                <a:effectLst/>
                <a:latin typeface="Arial" panose="020B0604020202020204" pitchFamily="34" charset="0"/>
                <a:ea typeface="Calibri" panose="020F0502020204030204" pitchFamily="34" charset="0"/>
              </a:rPr>
              <a:t>ICWDB officials will notify the recommended proposer of the Imperial County’s intent to make an award to and enter into a contract with the proposer as a result of this RFP. </a:t>
            </a:r>
            <a:endParaRPr lang="en-US" sz="2000"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62552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A0E973-BA5C-D68E-25E5-639A2CDE6C17}"/>
              </a:ext>
            </a:extLst>
          </p:cNvPr>
          <p:cNvSpPr>
            <a:spLocks noGrp="1"/>
          </p:cNvSpPr>
          <p:nvPr>
            <p:ph type="title"/>
          </p:nvPr>
        </p:nvSpPr>
        <p:spPr>
          <a:xfrm>
            <a:off x="264406" y="2423710"/>
            <a:ext cx="3789802" cy="1178805"/>
          </a:xfrm>
        </p:spPr>
        <p:txBody>
          <a:bodyPr anchor="ctr">
            <a:normAutofit fontScale="90000"/>
          </a:bodyPr>
          <a:lstStyle/>
          <a:p>
            <a:pPr algn="ctr"/>
            <a:r>
              <a:rPr lang="en-US"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Administrative Requirements</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7" name="Rectangle 36">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8" name="Rectangle 37">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9" name="Rectangle 38">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0" name="Content Placeholder 2">
            <a:extLst>
              <a:ext uri="{FF2B5EF4-FFF2-40B4-BE49-F238E27FC236}">
                <a16:creationId xmlns:a16="http://schemas.microsoft.com/office/drawing/2014/main" id="{DE99AA8F-7501-933F-9FF5-5C9B9B3A1F3C}"/>
              </a:ext>
            </a:extLst>
          </p:cNvPr>
          <p:cNvSpPr>
            <a:spLocks noGrp="1"/>
          </p:cNvSpPr>
          <p:nvPr>
            <p:ph idx="1"/>
          </p:nvPr>
        </p:nvSpPr>
        <p:spPr>
          <a:xfrm>
            <a:off x="4241830" y="694063"/>
            <a:ext cx="7503637" cy="4373696"/>
          </a:xfrm>
          <a:solidFill>
            <a:schemeClr val="accent4">
              <a:lumMod val="20000"/>
              <a:lumOff val="80000"/>
            </a:schemeClr>
          </a:solidFill>
          <a:ln w="28575">
            <a:solidFill>
              <a:schemeClr val="tx1"/>
            </a:solidFill>
          </a:ln>
        </p:spPr>
        <p:txBody>
          <a:bodyPr>
            <a:normAutofit/>
          </a:bodyPr>
          <a:lstStyle/>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Monitoring and Audits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Record Retention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Reporting</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Project Closeout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Compliance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Intellectual Property Rights/Creative Common Attribution License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kern="100" dirty="0">
                <a:effectLst/>
                <a:latin typeface="Arial" panose="020B0604020202020204" pitchFamily="34" charset="0"/>
                <a:ea typeface="Calibri" panose="020F0502020204030204" pitchFamily="34" charset="0"/>
                <a:cs typeface="Times New Roman" panose="02020603050405020304" pitchFamily="18" charset="0"/>
              </a:rPr>
              <a:t>Public Communication-Certain Information Requirements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pic>
        <p:nvPicPr>
          <p:cNvPr id="4" name="Picture 3" descr="Energy | Imperial Irrigation District">
            <a:extLst>
              <a:ext uri="{FF2B5EF4-FFF2-40B4-BE49-F238E27FC236}">
                <a16:creationId xmlns:a16="http://schemas.microsoft.com/office/drawing/2014/main" id="{B87E3562-7B53-E118-D8B0-C2365725E2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7998" y="5280385"/>
            <a:ext cx="11297469" cy="1450920"/>
          </a:xfrm>
          <a:prstGeom prst="rect">
            <a:avLst/>
          </a:prstGeom>
          <a:noFill/>
        </p:spPr>
      </p:pic>
    </p:spTree>
    <p:extLst>
      <p:ext uri="{BB962C8B-B14F-4D97-AF65-F5344CB8AC3E}">
        <p14:creationId xmlns:p14="http://schemas.microsoft.com/office/powerpoint/2010/main" val="62042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ectangle 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Content Placeholder 3" descr="California's climate change fix? Imperial Valley solar panels - Los Angeles  Times">
            <a:extLst>
              <a:ext uri="{FF2B5EF4-FFF2-40B4-BE49-F238E27FC236}">
                <a16:creationId xmlns:a16="http://schemas.microsoft.com/office/drawing/2014/main" id="{8E3F06A5-4BD2-E99D-753E-A2FA395716C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85956-D771-3634-2E3F-38D8C1F55ABC}"/>
              </a:ext>
            </a:extLst>
          </p:cNvPr>
          <p:cNvSpPr>
            <a:spLocks noGrp="1"/>
          </p:cNvSpPr>
          <p:nvPr>
            <p:ph type="title"/>
          </p:nvPr>
        </p:nvSpPr>
        <p:spPr>
          <a:xfrm>
            <a:off x="1520327" y="1322024"/>
            <a:ext cx="8967731" cy="5001658"/>
          </a:xfrm>
          <a:solidFill>
            <a:schemeClr val="bg1"/>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a:lnSpc>
                <a:spcPct val="107000"/>
              </a:lnSpc>
              <a:spcBef>
                <a:spcPts val="0"/>
              </a:spcBef>
              <a:spcAft>
                <a:spcPts val="0"/>
              </a:spcAft>
            </a:pPr>
            <a:r>
              <a:rPr lang="en-US" b="1" kern="100" cap="none" dirty="0">
                <a:solidFill>
                  <a:srgbClr val="002060"/>
                </a:solidFill>
                <a:effectLst/>
                <a:ea typeface="Calibri" panose="020F0502020204030204" pitchFamily="34" charset="0"/>
                <a:cs typeface="Times New Roman" panose="02020603050405020304" pitchFamily="18" charset="0"/>
              </a:rPr>
              <a:t>Technical Appendices</a:t>
            </a:r>
            <a:br>
              <a:rPr lang="en-US" sz="1800" b="1" kern="100" dirty="0">
                <a:effectLst/>
                <a:latin typeface="+mn-lt"/>
                <a:ea typeface="Calibri" panose="020F0502020204030204" pitchFamily="34" charset="0"/>
                <a:cs typeface="Times New Roman" panose="02020603050405020304" pitchFamily="18" charset="0"/>
              </a:rPr>
            </a:br>
            <a:br>
              <a:rPr lang="en-US" sz="1800" b="1" kern="100" dirty="0">
                <a:effectLst/>
                <a:latin typeface="+mn-lt"/>
                <a:ea typeface="Calibri" panose="020F0502020204030204" pitchFamily="34" charset="0"/>
                <a:cs typeface="Times New Roman" panose="02020603050405020304" pitchFamily="18" charset="0"/>
              </a:rPr>
            </a:br>
            <a:r>
              <a:rPr lang="en-US" sz="2400" b="1" kern="100" cap="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Proposal Package Instructions</a:t>
            </a:r>
            <a: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t>: For each required form, project team resumes, and Partnership Agreement Letters, format guidelines are provided. </a:t>
            </a:r>
            <a:br>
              <a:rPr lang="en-US" sz="2400" kern="100" cap="none"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cap="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Allowable Costs and Costs Matrix</a:t>
            </a:r>
            <a: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t>: WIOA and federal OMB rules are provided. </a:t>
            </a:r>
            <a:br>
              <a:rPr lang="en-US" sz="2400" kern="100" cap="none"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cap="non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Administrative Costs</a:t>
            </a:r>
            <a: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t>: WIOA definition of administrative costs are provided. </a:t>
            </a:r>
            <a:b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br>
            <a:b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br>
            <a:br>
              <a:rPr lang="en-US" sz="2400" kern="100" cap="none" dirty="0">
                <a:effectLst/>
                <a:latin typeface="Arial" panose="020B0604020202020204" pitchFamily="34" charset="0"/>
                <a:ea typeface="Calibri" panose="020F0502020204030204" pitchFamily="34" charset="0"/>
                <a:cs typeface="Times New Roman" panose="02020603050405020304" pitchFamily="18" charset="0"/>
              </a:rPr>
            </a:br>
            <a:endParaRPr lang="en-US" sz="3600" cap="none" dirty="0">
              <a:solidFill>
                <a:schemeClr val="tx1"/>
              </a:solidFill>
              <a:latin typeface="+mn-lt"/>
            </a:endParaRPr>
          </a:p>
        </p:txBody>
      </p:sp>
      <p:cxnSp>
        <p:nvCxnSpPr>
          <p:cNvPr id="19" name="Straight Connector 1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03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AC91A-6750-A303-5F5F-5AB6C51E9BF1}"/>
              </a:ext>
            </a:extLst>
          </p:cNvPr>
          <p:cNvSpPr>
            <a:spLocks noGrp="1"/>
          </p:cNvSpPr>
          <p:nvPr>
            <p:ph type="title"/>
          </p:nvPr>
        </p:nvSpPr>
        <p:spPr>
          <a:xfrm>
            <a:off x="767857" y="933450"/>
            <a:ext cx="3031852" cy="1798733"/>
          </a:xfrm>
          <a:solidFill>
            <a:schemeClr val="bg1"/>
          </a:solidFill>
          <a:ln w="57150">
            <a:solidFill>
              <a:schemeClr val="accent4">
                <a:lumMod val="75000"/>
              </a:schemeClr>
            </a:solidFill>
          </a:ln>
        </p:spPr>
        <p:txBody>
          <a:bodyPr>
            <a:normAutofit fontScale="90000"/>
          </a:bodyPr>
          <a:lstStyle/>
          <a:p>
            <a:pPr algn="ctr"/>
            <a:br>
              <a:rPr lang="en-US" b="1" dirty="0">
                <a:solidFill>
                  <a:srgbClr val="002060"/>
                </a:solidFill>
                <a:effectLst/>
                <a:latin typeface="Arial" panose="020B0604020202020204" pitchFamily="34" charset="0"/>
                <a:ea typeface="Calibri" panose="020F0502020204030204" pitchFamily="34" charset="0"/>
              </a:rPr>
            </a:br>
            <a:br>
              <a:rPr lang="en-US" b="1" dirty="0">
                <a:solidFill>
                  <a:srgbClr val="002060"/>
                </a:solidFill>
                <a:effectLst/>
                <a:latin typeface="Arial" panose="020B0604020202020204" pitchFamily="34" charset="0"/>
                <a:ea typeface="Calibri" panose="020F0502020204030204" pitchFamily="34" charset="0"/>
              </a:rPr>
            </a:br>
            <a:br>
              <a:rPr lang="en-US" b="1" dirty="0">
                <a:solidFill>
                  <a:srgbClr val="002060"/>
                </a:solidFill>
                <a:effectLst/>
                <a:latin typeface="Arial" panose="020B0604020202020204" pitchFamily="34" charset="0"/>
                <a:ea typeface="Calibri" panose="020F0502020204030204" pitchFamily="34" charset="0"/>
              </a:rPr>
            </a:br>
            <a:r>
              <a:rPr lang="en-US" b="1" dirty="0">
                <a:solidFill>
                  <a:srgbClr val="002060"/>
                </a:solidFill>
                <a:effectLst/>
                <a:latin typeface="Arial" panose="020B0604020202020204" pitchFamily="34" charset="0"/>
                <a:ea typeface="Calibri" panose="020F0502020204030204" pitchFamily="34" charset="0"/>
              </a:rPr>
              <a:t>Informational Appendices</a:t>
            </a:r>
            <a:br>
              <a:rPr lang="en-US" sz="1800" b="1" dirty="0">
                <a:solidFill>
                  <a:srgbClr val="002060"/>
                </a:solidFill>
                <a:effectLst/>
                <a:latin typeface="Arial" panose="020B0604020202020204" pitchFamily="34" charset="0"/>
                <a:ea typeface="Calibri" panose="020F0502020204030204" pitchFamily="34" charset="0"/>
              </a:rPr>
            </a:br>
            <a:br>
              <a:rPr lang="en-US" sz="1800" b="1" dirty="0">
                <a:solidFill>
                  <a:srgbClr val="002060"/>
                </a:solidFill>
                <a:effectLst/>
                <a:latin typeface="Arial" panose="020B0604020202020204" pitchFamily="34" charset="0"/>
                <a:ea typeface="Calibri" panose="020F0502020204030204" pitchFamily="34" charset="0"/>
              </a:rPr>
            </a:br>
            <a:endParaRPr lang="en-US" dirty="0">
              <a:solidFill>
                <a:srgbClr val="002060"/>
              </a:solidFill>
            </a:endParaRPr>
          </a:p>
        </p:txBody>
      </p:sp>
      <p:sp>
        <p:nvSpPr>
          <p:cNvPr id="5" name="Content Placeholder 4">
            <a:extLst>
              <a:ext uri="{FF2B5EF4-FFF2-40B4-BE49-F238E27FC236}">
                <a16:creationId xmlns:a16="http://schemas.microsoft.com/office/drawing/2014/main" id="{9A7675DB-920B-332E-C1FF-E70C388C990F}"/>
              </a:ext>
            </a:extLst>
          </p:cNvPr>
          <p:cNvSpPr>
            <a:spLocks noGrp="1"/>
          </p:cNvSpPr>
          <p:nvPr>
            <p:ph idx="1"/>
          </p:nvPr>
        </p:nvSpPr>
        <p:spPr>
          <a:xfrm>
            <a:off x="4340646" y="716096"/>
            <a:ext cx="7381301" cy="5662670"/>
          </a:xfrm>
          <a:ln w="19050">
            <a:solidFill>
              <a:srgbClr val="FF0000"/>
            </a:solidFill>
          </a:ln>
        </p:spPr>
        <p:txBody>
          <a:bodyPr/>
          <a:lstStyle/>
          <a:p>
            <a:pPr marL="0" marR="0" indent="0">
              <a:lnSpc>
                <a:spcPct val="107000"/>
              </a:lnSpc>
              <a:spcBef>
                <a:spcPts val="0"/>
              </a:spcBef>
              <a:spcAft>
                <a:spcPts val="0"/>
              </a:spcAft>
              <a:buNone/>
            </a:pPr>
            <a:r>
              <a:rPr lang="en-US" kern="0" dirty="0">
                <a:effectLst/>
                <a:latin typeface="Arial" panose="020B0604020202020204" pitchFamily="34" charset="0"/>
                <a:ea typeface="Calibri" panose="020F0502020204030204" pitchFamily="34" charset="0"/>
                <a:cs typeface="Times New Roman" panose="02020603050405020304" pitchFamily="18" charset="0"/>
              </a:rPr>
              <a:t>ICWDB is providing proposers with information that may support their development of thoughtful, well-informed plans and approaches to address the objectives of the project.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Imperial County Demographics</a:t>
            </a:r>
            <a:r>
              <a:rPr lang="en-US" b="1"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kern="0" dirty="0">
                <a:effectLst/>
                <a:latin typeface="Arial" panose="020B0604020202020204" pitchFamily="34" charset="0"/>
                <a:ea typeface="Calibri" panose="020F0502020204030204" pitchFamily="34" charset="0"/>
                <a:cs typeface="Times New Roman" panose="02020603050405020304" pitchFamily="18" charset="0"/>
              </a:rPr>
              <a:t>The county’s demographics are unique within the state and the nation. Imperial County’s proximity to the Mexican border has long influenced a diverse large multicultural community.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Economic Profile of Imperial County: </a:t>
            </a:r>
            <a:r>
              <a:rPr lang="en-US" kern="0" dirty="0">
                <a:effectLst/>
                <a:latin typeface="Arial" panose="020B0604020202020204" pitchFamily="34" charset="0"/>
                <a:ea typeface="Calibri" panose="020F0502020204030204" pitchFamily="34" charset="0"/>
                <a:cs typeface="Times New Roman" panose="02020603050405020304" pitchFamily="18" charset="0"/>
              </a:rPr>
              <a:t>The county economy is, principally, based on agriculture, but has diversified in recent decades. Still lacking are a strong manufacturing base, sizable transportation and logistics hubs, and other industries that characterize California’s overall economy.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Workforce Development System and Resources: </a:t>
            </a:r>
            <a:r>
              <a:rPr lang="en-US" kern="0" dirty="0">
                <a:effectLst/>
                <a:latin typeface="Arial" panose="020B0604020202020204" pitchFamily="34" charset="0"/>
                <a:ea typeface="Calibri" panose="020F0502020204030204" pitchFamily="34" charset="0"/>
                <a:cs typeface="Times New Roman" panose="02020603050405020304" pitchFamily="18" charset="0"/>
              </a:rPr>
              <a:t>The public workforce system drives coordination among workforce development stakeholders throughout the Imperial Valley.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002060"/>
              </a:solidFill>
            </a:endParaRPr>
          </a:p>
        </p:txBody>
      </p:sp>
      <p:sp>
        <p:nvSpPr>
          <p:cNvPr id="6" name="Text Placeholder 5">
            <a:extLst>
              <a:ext uri="{FF2B5EF4-FFF2-40B4-BE49-F238E27FC236}">
                <a16:creationId xmlns:a16="http://schemas.microsoft.com/office/drawing/2014/main" id="{852B1A72-965D-22B8-66F8-73B578B1CFE3}"/>
              </a:ext>
            </a:extLst>
          </p:cNvPr>
          <p:cNvSpPr>
            <a:spLocks noGrp="1"/>
          </p:cNvSpPr>
          <p:nvPr>
            <p:ph type="body" sz="half" idx="2"/>
          </p:nvPr>
        </p:nvSpPr>
        <p:spPr/>
        <p:txBody>
          <a:bodyPr/>
          <a:lstStyle/>
          <a:p>
            <a:endParaRPr lang="en-US" dirty="0"/>
          </a:p>
        </p:txBody>
      </p:sp>
      <p:pic>
        <p:nvPicPr>
          <p:cNvPr id="7" name="Picture 6" descr="Planning - Lithium Valley">
            <a:extLst>
              <a:ext uri="{FF2B5EF4-FFF2-40B4-BE49-F238E27FC236}">
                <a16:creationId xmlns:a16="http://schemas.microsoft.com/office/drawing/2014/main" id="{857C5FE0-FD07-E04B-B801-A18A73652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108" y="2836654"/>
            <a:ext cx="2975350" cy="3942975"/>
          </a:xfrm>
          <a:prstGeom prst="rect">
            <a:avLst/>
          </a:prstGeom>
          <a:noFill/>
          <a:ln>
            <a:noFill/>
          </a:ln>
        </p:spPr>
      </p:pic>
    </p:spTree>
    <p:extLst>
      <p:ext uri="{BB962C8B-B14F-4D97-AF65-F5344CB8AC3E}">
        <p14:creationId xmlns:p14="http://schemas.microsoft.com/office/powerpoint/2010/main" val="23310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12544E-0F0B-1986-3D30-A8BD6539560E}"/>
              </a:ext>
            </a:extLst>
          </p:cNvPr>
          <p:cNvSpPr>
            <a:spLocks noGrp="1"/>
          </p:cNvSpPr>
          <p:nvPr>
            <p:ph sz="half" idx="1"/>
          </p:nvPr>
        </p:nvSpPr>
        <p:spPr>
          <a:xfrm>
            <a:off x="297455" y="705080"/>
            <a:ext cx="5681031" cy="5938091"/>
          </a:xfrm>
          <a:ln>
            <a:solidFill>
              <a:srgbClr val="FF0000"/>
            </a:solidFill>
          </a:ln>
        </p:spPr>
        <p:txBody>
          <a:bodyPr>
            <a:normAutofit fontScale="70000" lnSpcReduction="20000"/>
          </a:bodyPr>
          <a:lstStyle/>
          <a:p>
            <a:pPr marL="0" marR="0" indent="0">
              <a:lnSpc>
                <a:spcPct val="107000"/>
              </a:lnSpc>
              <a:spcBef>
                <a:spcPts val="0"/>
              </a:spcBef>
              <a:spcAft>
                <a:spcPts val="0"/>
              </a:spcAft>
              <a:buNone/>
            </a:pPr>
            <a:r>
              <a:rPr lang="en-US" sz="25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Public Education Resources: </a:t>
            </a:r>
            <a:r>
              <a:rPr lang="en-US" sz="2500" kern="100" dirty="0">
                <a:effectLst/>
                <a:latin typeface="Arial" panose="020B0604020202020204" pitchFamily="34" charset="0"/>
                <a:ea typeface="Calibri" panose="020F0502020204030204" pitchFamily="34" charset="0"/>
                <a:cs typeface="Times New Roman" panose="02020603050405020304" pitchFamily="18" charset="0"/>
              </a:rPr>
              <a:t>Imperial County is home to a campus of San Diego State University, Imperial Valley College, Imperial Valley Regional Occupational Program, the Office of Education, and 16 school districts.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5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Imperial County Assets and Challenges: </a:t>
            </a:r>
            <a:r>
              <a:rPr lang="en-US" sz="2500" kern="100" dirty="0">
                <a:effectLst/>
                <a:latin typeface="Arial" panose="020B0604020202020204" pitchFamily="34" charset="0"/>
                <a:ea typeface="Calibri" panose="020F0502020204030204" pitchFamily="34" charset="0"/>
                <a:cs typeface="Times New Roman" panose="02020603050405020304" pitchFamily="18" charset="0"/>
              </a:rPr>
              <a:t>Imperial County considers it residents its chief asset. The county is among the most bilingual and bicultural in the nation. Other assets include land and housing affordability. An array of challenges may impede economic growth and development of the workforce.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5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Unique Geography and Location: </a:t>
            </a:r>
            <a:r>
              <a:rPr lang="en-US" sz="2500" kern="100" dirty="0">
                <a:effectLst/>
                <a:latin typeface="Arial" panose="020B0604020202020204" pitchFamily="34" charset="0"/>
                <a:ea typeface="Calibri" panose="020F0502020204030204" pitchFamily="34" charset="0"/>
                <a:cs typeface="Times New Roman" panose="02020603050405020304" pitchFamily="18" charset="0"/>
              </a:rPr>
              <a:t>Imperial County is uniquely situated at the Southernmost portion of California and is the state’s only rural county which borders two of California’s most populous, along with Arizona and Mexico.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5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Lithium Valley Opportunity: </a:t>
            </a:r>
            <a:r>
              <a:rPr lang="en-US" sz="2500" kern="100" dirty="0">
                <a:effectLst/>
                <a:latin typeface="Arial" panose="020B0604020202020204" pitchFamily="34" charset="0"/>
                <a:ea typeface="Calibri" panose="020F0502020204030204" pitchFamily="34" charset="0"/>
                <a:cs typeface="Times New Roman" panose="02020603050405020304" pitchFamily="18" charset="0"/>
              </a:rPr>
              <a:t>The discovery of lithium and other rare minerals with industrial applications at the Salton Sea is a potential economic game changer for Imperial County. The most important use of lithium is in rechargeable batteries for mobile phones, laptops, digital cameras, and electric vehicles.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C1912D88-B4A1-57FF-88CD-E77738B9A32F}"/>
              </a:ext>
            </a:extLst>
          </p:cNvPr>
          <p:cNvSpPr>
            <a:spLocks noGrp="1"/>
          </p:cNvSpPr>
          <p:nvPr>
            <p:ph sz="half" idx="2"/>
          </p:nvPr>
        </p:nvSpPr>
        <p:spPr>
          <a:xfrm>
            <a:off x="6213513" y="705080"/>
            <a:ext cx="5681031" cy="5860973"/>
          </a:xfrm>
          <a:ln>
            <a:solidFill>
              <a:srgbClr val="FF0000"/>
            </a:solidFill>
          </a:ln>
        </p:spPr>
        <p:txBody>
          <a:bodyPr>
            <a:normAutofit fontScale="70000" lnSpcReduction="20000"/>
          </a:bodyPr>
          <a:lstStyle/>
          <a:p>
            <a:pPr marL="0" marR="0" indent="0">
              <a:lnSpc>
                <a:spcPct val="107000"/>
              </a:lnSpc>
              <a:spcBef>
                <a:spcPts val="0"/>
              </a:spcBef>
              <a:spcAft>
                <a:spcPts val="0"/>
              </a:spcAft>
              <a:buNone/>
            </a:pPr>
            <a:r>
              <a:rPr lang="en-US" sz="29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Business and Industry Projections</a:t>
            </a: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900" kern="100" dirty="0">
                <a:effectLst/>
                <a:latin typeface="Arial" panose="020B0604020202020204" pitchFamily="34" charset="0"/>
                <a:ea typeface="Calibri" panose="020F0502020204030204" pitchFamily="34" charset="0"/>
                <a:cs typeface="Times New Roman" panose="02020603050405020304" pitchFamily="18" charset="0"/>
              </a:rPr>
              <a:t>Currently, there are three major businesses with high value investments in the KGRA: EnergySource Minerals, Controlled Thermal Resources, and Berkshire Hathaway Energy Renewables (BHE Renewables).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9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Lithium Valley Initiatives</a:t>
            </a: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900" kern="100" dirty="0">
                <a:effectLst/>
                <a:latin typeface="Arial" panose="020B0604020202020204" pitchFamily="34" charset="0"/>
                <a:ea typeface="Calibri" panose="020F0502020204030204" pitchFamily="34" charset="0"/>
                <a:cs typeface="Times New Roman" panose="02020603050405020304" pitchFamily="18" charset="0"/>
              </a:rPr>
              <a:t>Reports, studies, tax incentives, community outreach, business attraction, development of skills training, and much more have already resulted from the Lithium Valley opportunity. Private industry, government at all levels, economic development agencies, and community organizations are among those mobilizing efforts to benefit from this opportunity.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9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Community Input and Priorities</a:t>
            </a: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900" kern="100" dirty="0">
                <a:effectLst/>
                <a:latin typeface="Arial" panose="020B0604020202020204" pitchFamily="34" charset="0"/>
                <a:ea typeface="Calibri" panose="020F0502020204030204" pitchFamily="34" charset="0"/>
                <a:cs typeface="Times New Roman" panose="02020603050405020304" pitchFamily="18" charset="0"/>
              </a:rPr>
              <a:t>T</a:t>
            </a:r>
            <a:r>
              <a:rPr lang="en-US" sz="2900" kern="0" dirty="0">
                <a:effectLst/>
                <a:latin typeface="Arial" panose="020B0604020202020204" pitchFamily="34" charset="0"/>
                <a:ea typeface="Calibri" panose="020F0502020204030204" pitchFamily="34" charset="0"/>
                <a:cs typeface="Times New Roman" panose="02020603050405020304" pitchFamily="18" charset="0"/>
              </a:rPr>
              <a:t>he Valley Works Steering Committee organized a series of community conversations in the Salton Sea area and throughout Imperial County to discuss priorities in terms of jobs and the local economy.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4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FAC5A38-40BA-6EC9-6E28-0C25BCF7EEFA}"/>
              </a:ext>
            </a:extLst>
          </p:cNvPr>
          <p:cNvSpPr>
            <a:spLocks noGrp="1"/>
          </p:cNvSpPr>
          <p:nvPr>
            <p:ph type="title"/>
          </p:nvPr>
        </p:nvSpPr>
        <p:spPr>
          <a:xfrm>
            <a:off x="446534" y="702156"/>
            <a:ext cx="6675119" cy="575801"/>
          </a:xfrm>
          <a:solidFill>
            <a:srgbClr val="C00000"/>
          </a:solidFill>
          <a:ln w="28575">
            <a:solidFill>
              <a:srgbClr val="00B050"/>
            </a:solidFill>
          </a:ln>
        </p:spPr>
        <p:txBody>
          <a:bodyPr>
            <a:normAutofit/>
          </a:bodyPr>
          <a:lstStyle/>
          <a:p>
            <a:pPr algn="ctr"/>
            <a:r>
              <a:rPr lang="en-US" dirty="0">
                <a:solidFill>
                  <a:schemeClr val="bg1"/>
                </a:solidFill>
              </a:rPr>
              <a:t>Proposal forms and Content</a:t>
            </a:r>
          </a:p>
        </p:txBody>
      </p:sp>
      <p:sp>
        <p:nvSpPr>
          <p:cNvPr id="18" name="Rectangle 1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Content Placeholder 12">
            <a:extLst>
              <a:ext uri="{FF2B5EF4-FFF2-40B4-BE49-F238E27FC236}">
                <a16:creationId xmlns:a16="http://schemas.microsoft.com/office/drawing/2014/main" id="{C2176DE7-A476-50BA-4006-D7131A22BE38}"/>
              </a:ext>
            </a:extLst>
          </p:cNvPr>
          <p:cNvSpPr>
            <a:spLocks noGrp="1"/>
          </p:cNvSpPr>
          <p:nvPr>
            <p:ph idx="1"/>
          </p:nvPr>
        </p:nvSpPr>
        <p:spPr>
          <a:xfrm>
            <a:off x="446534" y="1427916"/>
            <a:ext cx="6675119" cy="5146503"/>
          </a:xfrm>
          <a:solidFill>
            <a:schemeClr val="bg1"/>
          </a:solidFill>
          <a:ln w="38100">
            <a:solidFill>
              <a:srgbClr val="0070C0"/>
            </a:solidFill>
          </a:ln>
        </p:spPr>
        <p:txBody>
          <a:bodyPr>
            <a:normAutofit/>
          </a:bodyPr>
          <a:lstStyle/>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Proposal Cover/Signature Page (Form 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Proposal Narrative (Form B)</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Proposal Budget (Form 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Proposal Budget Narrative (Form 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Proposer’s Work Plan (Form 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Proposer’s References (Form F)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Proposer’s Work Samples (Form G) </a:t>
            </a:r>
          </a:p>
          <a:p>
            <a:pPr marL="0" marR="0">
              <a:lnSpc>
                <a:spcPct val="107000"/>
              </a:lnSpc>
              <a:spcBef>
                <a:spcPts val="0"/>
              </a:spcBef>
              <a:spcAft>
                <a:spcPts val="0"/>
              </a:spcAft>
            </a:pPr>
            <a:endParaRPr lang="en-US" sz="2000" kern="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kern="0" dirty="0">
                <a:latin typeface="Arial" panose="020B0604020202020204" pitchFamily="34" charset="0"/>
                <a:ea typeface="Calibri" panose="020F0502020204030204" pitchFamily="34" charset="0"/>
                <a:cs typeface="Times New Roman" panose="02020603050405020304" pitchFamily="18" charset="0"/>
              </a:rPr>
              <a:t>Content that is Not a Form</a:t>
            </a:r>
            <a:endParaRPr lang="en-US" sz="2000" kern="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Resumes of Project Team Identified in the Budget (required)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Arial" panose="020B0604020202020204" pitchFamily="34" charset="0"/>
                <a:ea typeface="Calibri" panose="020F0502020204030204" pitchFamily="34" charset="0"/>
                <a:cs typeface="Times New Roman" panose="02020603050405020304" pitchFamily="18" charset="0"/>
              </a:rPr>
              <a:t>Partnership Agreement Letters (if applicable)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2"/>
              </a:solidFill>
            </a:endParaRPr>
          </a:p>
        </p:txBody>
      </p:sp>
      <p:pic>
        <p:nvPicPr>
          <p:cNvPr id="9" name="Content Placeholder 8" descr="California's Lithium Rush For EV Batteries Hinges On Taming Toxic, Volcanic  Brine">
            <a:extLst>
              <a:ext uri="{FF2B5EF4-FFF2-40B4-BE49-F238E27FC236}">
                <a16:creationId xmlns:a16="http://schemas.microsoft.com/office/drawing/2014/main" id="{C69CF58B-08D5-8C8F-446F-40882A7AA53A}"/>
              </a:ext>
            </a:extLst>
          </p:cNvPr>
          <p:cNvPicPr>
            <a:picLocks noChangeAspect="1"/>
          </p:cNvPicPr>
          <p:nvPr/>
        </p:nvPicPr>
        <p:blipFill rotWithShape="1">
          <a:blip r:embed="rId2">
            <a:extLst>
              <a:ext uri="{28A0092B-C50C-407E-A947-70E740481C1C}">
                <a14:useLocalDpi xmlns:a14="http://schemas.microsoft.com/office/drawing/2010/main" val="0"/>
              </a:ext>
            </a:extLst>
          </a:blip>
          <a:srcRect l="23840" r="8054"/>
          <a:stretch/>
        </p:blipFill>
        <p:spPr bwMode="auto">
          <a:xfrm>
            <a:off x="7521283" y="10"/>
            <a:ext cx="4670717" cy="6857990"/>
          </a:xfrm>
          <a:prstGeom prst="rect">
            <a:avLst/>
          </a:prstGeom>
          <a:noFill/>
        </p:spPr>
      </p:pic>
    </p:spTree>
    <p:extLst>
      <p:ext uri="{BB962C8B-B14F-4D97-AF65-F5344CB8AC3E}">
        <p14:creationId xmlns:p14="http://schemas.microsoft.com/office/powerpoint/2010/main" val="382714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538C4C-5CE8-4AEC-14DB-45F177FB1F0E}"/>
              </a:ext>
            </a:extLst>
          </p:cNvPr>
          <p:cNvSpPr>
            <a:spLocks noGrp="1"/>
          </p:cNvSpPr>
          <p:nvPr>
            <p:ph sz="half" idx="1"/>
          </p:nvPr>
        </p:nvSpPr>
        <p:spPr>
          <a:xfrm>
            <a:off x="581193" y="859316"/>
            <a:ext cx="5194767" cy="5486399"/>
          </a:xfrm>
          <a:ln w="12700">
            <a:solidFill>
              <a:srgbClr val="FFC000"/>
            </a:solidFill>
          </a:ln>
        </p:spPr>
        <p:txBody>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A: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Proposal Cover/Signature Page</a:t>
            </a:r>
            <a:endParaRPr lang="en-US" sz="2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2400" kern="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0" dirty="0">
                <a:effectLst/>
                <a:latin typeface="Arial" panose="020B0604020202020204" pitchFamily="34" charset="0"/>
                <a:ea typeface="Calibri" panose="020F0502020204030204" pitchFamily="34" charset="0"/>
                <a:cs typeface="Arial" panose="020B0604020202020204" pitchFamily="34" charset="0"/>
              </a:rPr>
              <a:t>The proposal cover/signature page serves as the introductory section for your proposal.  The section includes details such as Project Title, Proposer Organization Name, Contact Information, and the Proposed Budget.</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D52DA9B-0A47-08EE-6210-AF8867869774}"/>
              </a:ext>
            </a:extLst>
          </p:cNvPr>
          <p:cNvSpPr>
            <a:spLocks noGrp="1"/>
          </p:cNvSpPr>
          <p:nvPr>
            <p:ph sz="half" idx="2"/>
          </p:nvPr>
        </p:nvSpPr>
        <p:spPr>
          <a:xfrm>
            <a:off x="6416039" y="859317"/>
            <a:ext cx="5194769" cy="5486398"/>
          </a:xfrm>
          <a:ln w="12700">
            <a:solidFill>
              <a:srgbClr val="FFC000"/>
            </a:solidFill>
          </a:ln>
        </p:spPr>
        <p:txBody>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B: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Proposal Narrative</a:t>
            </a:r>
          </a:p>
          <a:p>
            <a:pPr marL="0" marR="0" indent="0">
              <a:lnSpc>
                <a:spcPct val="107000"/>
              </a:lnSpc>
              <a:spcBef>
                <a:spcPts val="0"/>
              </a:spcBef>
              <a:spcAft>
                <a:spcPts val="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0" dirty="0">
                <a:effectLst/>
                <a:latin typeface="Arial" panose="020B0604020202020204" pitchFamily="34" charset="0"/>
                <a:ea typeface="Calibri" panose="020F0502020204030204" pitchFamily="34" charset="0"/>
                <a:cs typeface="Arial" panose="020B0604020202020204" pitchFamily="34" charset="0"/>
              </a:rPr>
              <a:t>The proposal narrative gives the proposer the opportunity to provide detailed descriptions of its capabilities and experience; approach to conducting the needs assessment; and the content and features of the final product - the needs assessment report and recommendations</a:t>
            </a:r>
            <a:r>
              <a:rPr lang="en-US" sz="18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8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B8A13-DEAA-A08C-0306-68ABF9F8BCD2}"/>
              </a:ext>
            </a:extLst>
          </p:cNvPr>
          <p:cNvSpPr>
            <a:spLocks noGrp="1"/>
          </p:cNvSpPr>
          <p:nvPr>
            <p:ph sz="half" idx="1"/>
          </p:nvPr>
        </p:nvSpPr>
        <p:spPr>
          <a:xfrm>
            <a:off x="581193" y="881349"/>
            <a:ext cx="5194767" cy="5541485"/>
          </a:xfrm>
          <a:ln w="12700">
            <a:solidFill>
              <a:srgbClr val="FFC000"/>
            </a:solidFill>
          </a:ln>
        </p:spPr>
        <p:txBody>
          <a:bodyPr>
            <a:normAutofit/>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C: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Proposal Budget</a:t>
            </a:r>
            <a:endParaRPr lang="en-US" sz="2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Provide a comprehensive summary of proposed expenditures for staff costs, travel costs, and other costs related to completing the work and services proposed.</a:t>
            </a:r>
          </a:p>
          <a:p>
            <a:pPr marL="0" indent="0">
              <a:buNone/>
            </a:pPr>
            <a:endParaRPr lang="en-US" sz="2400" b="1" dirty="0">
              <a:solidFill>
                <a:schemeClr val="tx1"/>
              </a:solidFill>
            </a:endParaRPr>
          </a:p>
        </p:txBody>
      </p:sp>
      <p:sp>
        <p:nvSpPr>
          <p:cNvPr id="4" name="Content Placeholder 3">
            <a:extLst>
              <a:ext uri="{FF2B5EF4-FFF2-40B4-BE49-F238E27FC236}">
                <a16:creationId xmlns:a16="http://schemas.microsoft.com/office/drawing/2014/main" id="{2829F7F8-CAD9-CB7C-251A-6E1A2A8F9F46}"/>
              </a:ext>
            </a:extLst>
          </p:cNvPr>
          <p:cNvSpPr>
            <a:spLocks noGrp="1"/>
          </p:cNvSpPr>
          <p:nvPr>
            <p:ph sz="half" idx="2"/>
          </p:nvPr>
        </p:nvSpPr>
        <p:spPr>
          <a:xfrm>
            <a:off x="6416039" y="881349"/>
            <a:ext cx="5194769" cy="5541485"/>
          </a:xfrm>
          <a:ln w="12700">
            <a:solidFill>
              <a:srgbClr val="FFC000"/>
            </a:solidFill>
          </a:ln>
        </p:spPr>
        <p:txBody>
          <a:bodyPr>
            <a:normAutofit/>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D: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Proposal Budget Narrative</a:t>
            </a:r>
          </a:p>
          <a:p>
            <a:pPr marL="0" marR="0" indent="0">
              <a:lnSpc>
                <a:spcPct val="107000"/>
              </a:lnSpc>
              <a:spcBef>
                <a:spcPts val="0"/>
              </a:spcBef>
              <a:spcAft>
                <a:spcPts val="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Provide a brief overview of the budget, highlighting key aspects such as distribution of costs and how each budget category contributes to the overall success of the project. Additional rows may be added as necessary.</a:t>
            </a:r>
          </a:p>
          <a:p>
            <a:pPr marL="0" indent="0">
              <a:buNone/>
            </a:pPr>
            <a:endParaRPr lang="en-US" sz="2400" b="1" dirty="0">
              <a:solidFill>
                <a:schemeClr val="tx1"/>
              </a:solidFill>
            </a:endParaRPr>
          </a:p>
        </p:txBody>
      </p:sp>
    </p:spTree>
    <p:extLst>
      <p:ext uri="{BB962C8B-B14F-4D97-AF65-F5344CB8AC3E}">
        <p14:creationId xmlns:p14="http://schemas.microsoft.com/office/powerpoint/2010/main" val="1284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5E7F574-6550-C92D-7991-DBB55A95ED87}"/>
              </a:ext>
            </a:extLst>
          </p:cNvPr>
          <p:cNvSpPr>
            <a:spLocks noGrp="1"/>
          </p:cNvSpPr>
          <p:nvPr>
            <p:ph type="title"/>
          </p:nvPr>
        </p:nvSpPr>
        <p:spPr>
          <a:xfrm>
            <a:off x="581192" y="1124999"/>
            <a:ext cx="4076149" cy="4608003"/>
          </a:xfrm>
          <a:solidFill>
            <a:schemeClr val="tx1"/>
          </a:solidFill>
        </p:spPr>
        <p:txBody>
          <a:bodyPr anchor="ctr">
            <a:normAutofit/>
          </a:bodyPr>
          <a:lstStyle/>
          <a:p>
            <a:r>
              <a:rPr lang="en-US" sz="4000" cap="none" dirty="0">
                <a:solidFill>
                  <a:schemeClr val="accent1"/>
                </a:solidFill>
              </a:rPr>
              <a:t>About this session…</a:t>
            </a:r>
            <a:br>
              <a:rPr lang="en-US" sz="4000" cap="none" dirty="0">
                <a:solidFill>
                  <a:schemeClr val="accent1"/>
                </a:solidFill>
              </a:rPr>
            </a:br>
            <a:br>
              <a:rPr lang="en-US" sz="4000" cap="none" dirty="0">
                <a:solidFill>
                  <a:schemeClr val="accent1"/>
                </a:solidFill>
              </a:rPr>
            </a:br>
            <a:br>
              <a:rPr lang="en-US" sz="4000" cap="none" dirty="0">
                <a:solidFill>
                  <a:schemeClr val="accent1"/>
                </a:solidFill>
              </a:rPr>
            </a:br>
            <a:br>
              <a:rPr lang="en-US" sz="4000" cap="none" dirty="0">
                <a:solidFill>
                  <a:schemeClr val="accent1"/>
                </a:solidFill>
              </a:rPr>
            </a:br>
            <a:br>
              <a:rPr lang="en-US" sz="4000" cap="none" dirty="0">
                <a:solidFill>
                  <a:schemeClr val="accent1"/>
                </a:solidFill>
              </a:rPr>
            </a:br>
            <a:endParaRPr lang="en-US" sz="4000" cap="none" dirty="0">
              <a:solidFill>
                <a:schemeClr val="accent1"/>
              </a:solidFill>
            </a:endParaRPr>
          </a:p>
        </p:txBody>
      </p:sp>
      <p:sp>
        <p:nvSpPr>
          <p:cNvPr id="12" name="Rectangle 11">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1FBE48EE-80A2-2F6B-E5EE-8F19AC43AA20}"/>
              </a:ext>
            </a:extLst>
          </p:cNvPr>
          <p:cNvSpPr>
            <a:spLocks noGrp="1"/>
          </p:cNvSpPr>
          <p:nvPr>
            <p:ph idx="1"/>
          </p:nvPr>
        </p:nvSpPr>
        <p:spPr>
          <a:xfrm>
            <a:off x="5117586" y="1124998"/>
            <a:ext cx="6143248" cy="4608003"/>
          </a:xfrm>
          <a:solidFill>
            <a:schemeClr val="accent1">
              <a:lumMod val="20000"/>
              <a:lumOff val="80000"/>
            </a:schemeClr>
          </a:solidFill>
        </p:spPr>
        <p:txBody>
          <a:bodyPr>
            <a:normAutofit/>
          </a:bodyPr>
          <a:lstStyle/>
          <a:p>
            <a:pPr marL="0" marR="0">
              <a:lnSpc>
                <a:spcPct val="107000"/>
              </a:lnSpc>
              <a:spcBef>
                <a:spcPts val="0"/>
              </a:spcBef>
              <a:spcAft>
                <a:spcPts val="0"/>
              </a:spcAft>
              <a:buClr>
                <a:srgbClr val="FF0000"/>
              </a:buClr>
              <a:buFont typeface="Wingdings" panose="05000000000000000000" pitchFamily="2" charset="2"/>
              <a:buChar char="Ø"/>
            </a:pPr>
            <a:r>
              <a:rPr lang="en-US" sz="2800" kern="100" dirty="0">
                <a:solidFill>
                  <a:schemeClr val="bg1"/>
                </a:solidFill>
                <a:effectLst/>
                <a:ea typeface="Calibri" panose="020F0502020204030204" pitchFamily="34" charset="0"/>
                <a:cs typeface="Times New Roman" panose="02020603050405020304" pitchFamily="18" charset="0"/>
              </a:rPr>
              <a:t>Present an overview of the RFP </a:t>
            </a:r>
          </a:p>
          <a:p>
            <a:pPr marL="0" marR="0">
              <a:lnSpc>
                <a:spcPct val="107000"/>
              </a:lnSpc>
              <a:spcBef>
                <a:spcPts val="0"/>
              </a:spcBef>
              <a:spcAft>
                <a:spcPts val="0"/>
              </a:spcAft>
              <a:buClr>
                <a:srgbClr val="FF0000"/>
              </a:buClr>
              <a:buFont typeface="Wingdings" panose="05000000000000000000" pitchFamily="2" charset="2"/>
              <a:buChar char="Ø"/>
            </a:pPr>
            <a:r>
              <a:rPr lang="en-US" sz="2800" kern="100" dirty="0">
                <a:solidFill>
                  <a:srgbClr val="002060"/>
                </a:solidFill>
                <a:effectLst/>
                <a:ea typeface="Calibri" panose="020F0502020204030204" pitchFamily="34" charset="0"/>
                <a:cs typeface="Times New Roman" panose="02020603050405020304" pitchFamily="18" charset="0"/>
              </a:rPr>
              <a:t>Provide some insight </a:t>
            </a:r>
          </a:p>
          <a:p>
            <a:pPr marL="0" marR="0">
              <a:lnSpc>
                <a:spcPct val="107000"/>
              </a:lnSpc>
              <a:spcBef>
                <a:spcPts val="0"/>
              </a:spcBef>
              <a:spcAft>
                <a:spcPts val="0"/>
              </a:spcAft>
              <a:buClr>
                <a:srgbClr val="FF0000"/>
              </a:buClr>
              <a:buFont typeface="Wingdings" panose="05000000000000000000" pitchFamily="2" charset="2"/>
              <a:buChar char="Ø"/>
            </a:pPr>
            <a:r>
              <a:rPr lang="en-US" sz="2800" kern="100" dirty="0">
                <a:solidFill>
                  <a:schemeClr val="bg1"/>
                </a:solidFill>
                <a:effectLst/>
                <a:ea typeface="Calibri" panose="020F0502020204030204" pitchFamily="34" charset="0"/>
                <a:cs typeface="Times New Roman" panose="02020603050405020304" pitchFamily="18" charset="0"/>
              </a:rPr>
              <a:t>Support your planning about how to approach the project</a:t>
            </a:r>
          </a:p>
          <a:p>
            <a:pPr marL="0" marR="0">
              <a:lnSpc>
                <a:spcPct val="107000"/>
              </a:lnSpc>
              <a:spcBef>
                <a:spcPts val="0"/>
              </a:spcBef>
              <a:spcAft>
                <a:spcPts val="0"/>
              </a:spcAft>
              <a:buClr>
                <a:srgbClr val="FF0000"/>
              </a:buClr>
              <a:buFont typeface="Wingdings" panose="05000000000000000000" pitchFamily="2" charset="2"/>
              <a:buChar char="Ø"/>
            </a:pPr>
            <a:r>
              <a:rPr lang="en-US" sz="2800" kern="100" dirty="0">
                <a:solidFill>
                  <a:srgbClr val="002060"/>
                </a:solidFill>
                <a:effectLst/>
                <a:ea typeface="Calibri" panose="020F0502020204030204" pitchFamily="34" charset="0"/>
                <a:cs typeface="Times New Roman" panose="02020603050405020304" pitchFamily="18" charset="0"/>
              </a:rPr>
              <a:t>Help you to formulate questions, which you’ll send to us. We’ll respond through published responses in the ICWDB website.</a:t>
            </a:r>
          </a:p>
        </p:txBody>
      </p:sp>
      <p:pic>
        <p:nvPicPr>
          <p:cNvPr id="6" name="Picture 5" descr="A logo with a sun and mountains&#10;&#10;Description automatically generated">
            <a:extLst>
              <a:ext uri="{FF2B5EF4-FFF2-40B4-BE49-F238E27FC236}">
                <a16:creationId xmlns:a16="http://schemas.microsoft.com/office/drawing/2014/main" id="{3FF9C35A-CDEE-E4C2-F9F2-A2B5B3AC729B}"/>
              </a:ext>
            </a:extLst>
          </p:cNvPr>
          <p:cNvPicPr>
            <a:picLocks noChangeAspect="1"/>
          </p:cNvPicPr>
          <p:nvPr/>
        </p:nvPicPr>
        <p:blipFill>
          <a:blip r:embed="rId2"/>
          <a:stretch>
            <a:fillRect/>
          </a:stretch>
        </p:blipFill>
        <p:spPr>
          <a:xfrm>
            <a:off x="1088020" y="2705161"/>
            <a:ext cx="2843757" cy="2639928"/>
          </a:xfrm>
          <a:prstGeom prst="rect">
            <a:avLst/>
          </a:prstGeom>
        </p:spPr>
      </p:pic>
    </p:spTree>
    <p:extLst>
      <p:ext uri="{BB962C8B-B14F-4D97-AF65-F5344CB8AC3E}">
        <p14:creationId xmlns:p14="http://schemas.microsoft.com/office/powerpoint/2010/main" val="3885914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3B46A-BD57-3F86-6B64-B0D10F98DD3C}"/>
              </a:ext>
            </a:extLst>
          </p:cNvPr>
          <p:cNvSpPr>
            <a:spLocks noGrp="1"/>
          </p:cNvSpPr>
          <p:nvPr>
            <p:ph sz="half" idx="1"/>
          </p:nvPr>
        </p:nvSpPr>
        <p:spPr>
          <a:xfrm>
            <a:off x="581193" y="902825"/>
            <a:ext cx="5194767" cy="5578998"/>
          </a:xfrm>
          <a:ln w="12700">
            <a:solidFill>
              <a:srgbClr val="FFC000"/>
            </a:solidFill>
          </a:ln>
        </p:spPr>
        <p:txBody>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E: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Proposer’s Work Plan</a:t>
            </a:r>
          </a:p>
          <a:p>
            <a:pPr marL="0" marR="0" indent="0">
              <a:lnSpc>
                <a:spcPct val="107000"/>
              </a:lnSpc>
              <a:spcBef>
                <a:spcPts val="0"/>
              </a:spcBef>
              <a:spcAft>
                <a:spcPts val="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Using the spaces provided in Form E, provide a concise description of activities and deliverables that will be completed throughout the 14-month period of the contract. The list should complement and correspond to information provided in the proposal narrative (Form </a:t>
            </a:r>
            <a:r>
              <a:rPr lang="en-US" sz="2400" kern="100">
                <a:effectLst/>
                <a:latin typeface="Arial" panose="020B0604020202020204" pitchFamily="34" charset="0"/>
                <a:ea typeface="Calibri" panose="020F0502020204030204" pitchFamily="34" charset="0"/>
                <a:cs typeface="Arial" panose="020B0604020202020204" pitchFamily="34" charset="0"/>
              </a:rPr>
              <a:t>B).</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E93C6750-8C81-C569-AF72-EAB571B698CE}"/>
              </a:ext>
            </a:extLst>
          </p:cNvPr>
          <p:cNvSpPr>
            <a:spLocks noGrp="1"/>
          </p:cNvSpPr>
          <p:nvPr>
            <p:ph sz="half" idx="2"/>
          </p:nvPr>
        </p:nvSpPr>
        <p:spPr>
          <a:xfrm>
            <a:off x="6416039" y="902825"/>
            <a:ext cx="5194769" cy="5578998"/>
          </a:xfrm>
          <a:ln w="12700">
            <a:solidFill>
              <a:srgbClr val="FFC000"/>
            </a:solidFill>
          </a:ln>
        </p:spPr>
        <p:txBody>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F: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Proposer’s References</a:t>
            </a:r>
          </a:p>
          <a:p>
            <a:pPr marL="0" marR="0" indent="0">
              <a:lnSpc>
                <a:spcPct val="107000"/>
              </a:lnSpc>
              <a:spcBef>
                <a:spcPts val="0"/>
              </a:spcBef>
              <a:spcAft>
                <a:spcPts val="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0" dirty="0">
                <a:effectLst/>
                <a:latin typeface="Arial" panose="020B0604020202020204" pitchFamily="34" charset="0"/>
                <a:ea typeface="Calibri" panose="020F0502020204030204" pitchFamily="34" charset="0"/>
                <a:cs typeface="Arial" panose="020B0604020202020204" pitchFamily="34" charset="0"/>
              </a:rPr>
              <a:t>A minimum of three (3) references from past customers should be provided in the format provided.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943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C4960-A005-E7D3-549D-078B452D04D7}"/>
              </a:ext>
            </a:extLst>
          </p:cNvPr>
          <p:cNvSpPr>
            <a:spLocks noGrp="1"/>
          </p:cNvSpPr>
          <p:nvPr>
            <p:ph sz="half" idx="1"/>
          </p:nvPr>
        </p:nvSpPr>
        <p:spPr>
          <a:xfrm>
            <a:off x="581193" y="793215"/>
            <a:ext cx="5194767" cy="5673686"/>
          </a:xfrm>
          <a:ln w="12700">
            <a:solidFill>
              <a:srgbClr val="FFC000"/>
            </a:solidFill>
          </a:ln>
        </p:spPr>
        <p:txBody>
          <a:bodyPr>
            <a:normAutofit/>
          </a:bodyPr>
          <a:lstStyle/>
          <a:p>
            <a:pPr marL="0" marR="0" indent="0">
              <a:lnSpc>
                <a:spcPct val="107000"/>
              </a:lnSpc>
              <a:spcBef>
                <a:spcPts val="0"/>
              </a:spcBef>
              <a:spcAft>
                <a:spcPts val="0"/>
              </a:spcAft>
              <a:buNone/>
            </a:pPr>
            <a:r>
              <a:rPr lang="en-US" sz="2400" b="1" dirty="0">
                <a:solidFill>
                  <a:srgbClr val="002060"/>
                </a:solidFill>
                <a:latin typeface="Arial" panose="020B0604020202020204" pitchFamily="34" charset="0"/>
                <a:cs typeface="Arial" panose="020B0604020202020204" pitchFamily="34" charset="0"/>
              </a:rPr>
              <a:t>Form G: </a:t>
            </a:r>
            <a:r>
              <a:rPr lang="en-US" sz="2400" b="1"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Proposer’s Work Samples</a:t>
            </a:r>
          </a:p>
          <a:p>
            <a:pPr marL="0" marR="0" indent="0">
              <a:lnSpc>
                <a:spcPct val="107000"/>
              </a:lnSpc>
              <a:spcBef>
                <a:spcPts val="0"/>
              </a:spcBef>
              <a:spcAft>
                <a:spcPts val="0"/>
              </a:spcAft>
              <a:buNone/>
            </a:pPr>
            <a:endParaRPr lang="en-US" sz="2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400" dirty="0">
                <a:effectLst/>
                <a:latin typeface="Arial" panose="020B0604020202020204" pitchFamily="34" charset="0"/>
                <a:ea typeface="Calibri" panose="020F0502020204030204" pitchFamily="34" charset="0"/>
                <a:cs typeface="Arial" panose="020B0604020202020204" pitchFamily="34" charset="0"/>
              </a:rPr>
              <a:t>Proposers must provide hyperlinks to work samples (e.g., needs assessments, analyses, reports, recommendations) for 2 to 4 past projects that are reasonably similar to the objectives, outcomes, and deliverables associated with services sought through this RFP.</a:t>
            </a:r>
            <a:endParaRPr lang="en-US"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C11FC90-5A4E-2039-9B1B-EDCA67F3592F}"/>
              </a:ext>
            </a:extLst>
          </p:cNvPr>
          <p:cNvSpPr>
            <a:spLocks noGrp="1"/>
          </p:cNvSpPr>
          <p:nvPr>
            <p:ph sz="half" idx="2"/>
          </p:nvPr>
        </p:nvSpPr>
        <p:spPr>
          <a:xfrm>
            <a:off x="6416039" y="793215"/>
            <a:ext cx="5194769" cy="5673686"/>
          </a:xfrm>
          <a:ln w="12700">
            <a:solidFill>
              <a:srgbClr val="FFC000"/>
            </a:solidFill>
          </a:ln>
        </p:spPr>
        <p:txBody>
          <a:bodyPr/>
          <a:lstStyle/>
          <a:p>
            <a:pPr marL="0" indent="0">
              <a:buNone/>
            </a:pPr>
            <a:endParaRPr lang="en-US" sz="2400" b="1" dirty="0">
              <a:solidFill>
                <a:schemeClr val="tx1"/>
              </a:solidFill>
            </a:endParaRPr>
          </a:p>
          <a:p>
            <a:pPr marL="0" indent="0">
              <a:buNone/>
            </a:pPr>
            <a:r>
              <a:rPr lang="en-US" sz="2400" b="1" dirty="0">
                <a:solidFill>
                  <a:srgbClr val="002060"/>
                </a:solidFill>
                <a:latin typeface="Arial" panose="020B0604020202020204" pitchFamily="34" charset="0"/>
                <a:cs typeface="Arial" panose="020B0604020202020204" pitchFamily="34" charset="0"/>
              </a:rPr>
              <a:t>Partnership Agreement Letter (not a form): </a:t>
            </a:r>
            <a:r>
              <a:rPr lang="en-US" sz="2400" dirty="0">
                <a:effectLst/>
                <a:latin typeface="Arial" panose="020B0604020202020204" pitchFamily="34" charset="0"/>
                <a:ea typeface="Calibri" panose="020F0502020204030204" pitchFamily="34" charset="0"/>
              </a:rPr>
              <a:t>For proposals representing a joint venture or partnership, please note that  proposals must be accompanied by a </a:t>
            </a:r>
            <a:r>
              <a:rPr lang="en-US" sz="2400" i="1" dirty="0">
                <a:effectLst/>
                <a:latin typeface="Arial" panose="020B0604020202020204" pitchFamily="34" charset="0"/>
                <a:ea typeface="Calibri" panose="020F0502020204030204" pitchFamily="34" charset="0"/>
              </a:rPr>
              <a:t>Partnership Agreement Letter</a:t>
            </a:r>
            <a:r>
              <a:rPr lang="en-US" sz="2400" dirty="0">
                <a:effectLst/>
                <a:latin typeface="Arial" panose="020B0604020202020204" pitchFamily="34" charset="0"/>
                <a:ea typeface="Calibri" panose="020F0502020204030204" pitchFamily="34" charset="0"/>
              </a:rPr>
              <a:t> </a:t>
            </a:r>
          </a:p>
          <a:p>
            <a:pPr marL="0" indent="0">
              <a:buNone/>
            </a:pPr>
            <a:endParaRPr lang="en-US" sz="2400" b="1" dirty="0">
              <a:solidFill>
                <a:schemeClr val="tx1"/>
              </a:solidFill>
              <a:latin typeface="Arial" panose="020B0604020202020204" pitchFamily="34" charset="0"/>
              <a:cs typeface="Arial" panose="020B0604020202020204" pitchFamily="34" charset="0"/>
            </a:endParaRPr>
          </a:p>
          <a:p>
            <a:pPr marL="0" indent="0">
              <a:buNone/>
            </a:pPr>
            <a:r>
              <a:rPr lang="en-US" sz="2400" b="1" dirty="0">
                <a:solidFill>
                  <a:srgbClr val="002060"/>
                </a:solidFill>
                <a:latin typeface="Arial" panose="020B0604020202020204" pitchFamily="34" charset="0"/>
                <a:cs typeface="Arial" panose="020B0604020202020204" pitchFamily="34" charset="0"/>
              </a:rPr>
              <a:t>Resumes (not a form): </a:t>
            </a:r>
            <a:r>
              <a:rPr lang="en-US" sz="2400" dirty="0">
                <a:effectLst/>
                <a:latin typeface="Arial" panose="020B0604020202020204" pitchFamily="34" charset="0"/>
                <a:ea typeface="Calibri" panose="020F0502020204030204" pitchFamily="34" charset="0"/>
              </a:rPr>
              <a:t>Resumes for all members of the project team, as identified on Form C, Proposal Budget, must be included.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6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California's (Toxic) Salton Sea to Become “Lithium Valley” – HOLO">
            <a:extLst>
              <a:ext uri="{FF2B5EF4-FFF2-40B4-BE49-F238E27FC236}">
                <a16:creationId xmlns:a16="http://schemas.microsoft.com/office/drawing/2014/main" id="{397E1922-6BFD-1AAC-AC93-7ED8F3055E88}"/>
              </a:ext>
            </a:extLst>
          </p:cNvPr>
          <p:cNvPicPr>
            <a:picLocks noGrp="1" noChangeAspect="1"/>
          </p:cNvPicPr>
          <p:nvPr>
            <p:ph idx="1"/>
          </p:nvPr>
        </p:nvPicPr>
        <p:blipFill rotWithShape="1">
          <a:blip r:embed="rId2">
            <a:alphaModFix amt="40000"/>
            <a:extLst>
              <a:ext uri="{28A0092B-C50C-407E-A947-70E740481C1C}">
                <a14:useLocalDpi xmlns:a14="http://schemas.microsoft.com/office/drawing/2010/main" val="0"/>
              </a:ext>
            </a:extLst>
          </a:blip>
          <a:srcRect t="4187" b="5813"/>
          <a:stretch/>
        </p:blipFill>
        <p:spPr bwMode="auto">
          <a:xfrm>
            <a:off x="20" y="10"/>
            <a:ext cx="12191980" cy="6857990"/>
          </a:xfrm>
          <a:prstGeom prst="rect">
            <a:avLst/>
          </a:prstGeom>
          <a:noFill/>
        </p:spPr>
      </p:pic>
      <p:sp>
        <p:nvSpPr>
          <p:cNvPr id="5" name="Title 4">
            <a:extLst>
              <a:ext uri="{FF2B5EF4-FFF2-40B4-BE49-F238E27FC236}">
                <a16:creationId xmlns:a16="http://schemas.microsoft.com/office/drawing/2014/main" id="{B1618B31-570D-6A53-33B6-965A8625A4F6}"/>
              </a:ext>
            </a:extLst>
          </p:cNvPr>
          <p:cNvSpPr>
            <a:spLocks noGrp="1"/>
          </p:cNvSpPr>
          <p:nvPr>
            <p:ph type="title"/>
          </p:nvPr>
        </p:nvSpPr>
        <p:spPr>
          <a:xfrm>
            <a:off x="577262" y="2796996"/>
            <a:ext cx="3067292" cy="3096191"/>
          </a:xfrm>
          <a:solidFill>
            <a:schemeClr val="bg1">
              <a:lumMod val="50000"/>
              <a:lumOff val="50000"/>
            </a:schemeClr>
          </a:solidFill>
          <a:ln w="19050">
            <a:solidFill>
              <a:srgbClr val="C00000"/>
            </a:solidFill>
          </a:ln>
        </p:spPr>
        <p:txBody>
          <a:bodyPr vert="horz" lIns="91440" tIns="45720" rIns="91440" bIns="45720" rtlCol="0" anchor="b">
            <a:normAutofit/>
          </a:bodyPr>
          <a:lstStyle/>
          <a:p>
            <a:pPr algn="ctr"/>
            <a:r>
              <a:rPr lang="en-US" sz="4000" cap="none" dirty="0">
                <a:solidFill>
                  <a:schemeClr val="tx1"/>
                </a:solidFill>
              </a:rPr>
              <a:t>Thank you!</a:t>
            </a:r>
            <a:br>
              <a:rPr lang="en-US" sz="1200" cap="none" dirty="0">
                <a:solidFill>
                  <a:schemeClr val="tx1"/>
                </a:solidFill>
              </a:rPr>
            </a:br>
            <a:br>
              <a:rPr lang="en-US" sz="1200" cap="none" dirty="0">
                <a:solidFill>
                  <a:schemeClr val="tx1"/>
                </a:solidFill>
              </a:rPr>
            </a:br>
            <a:r>
              <a:rPr lang="en-US" sz="2000" cap="none" dirty="0">
                <a:solidFill>
                  <a:schemeClr val="tx1"/>
                </a:solidFill>
              </a:rPr>
              <a:t>ICWDB enthusiastically </a:t>
            </a:r>
            <a:br>
              <a:rPr lang="en-US" sz="2000" cap="none" dirty="0">
                <a:solidFill>
                  <a:schemeClr val="tx1"/>
                </a:solidFill>
              </a:rPr>
            </a:br>
            <a:r>
              <a:rPr lang="en-US" sz="2000" cap="none" dirty="0">
                <a:solidFill>
                  <a:schemeClr val="tx1"/>
                </a:solidFill>
              </a:rPr>
              <a:t>awaits your proposals.</a:t>
            </a:r>
            <a:br>
              <a:rPr lang="en-US" sz="2000" cap="none" dirty="0">
                <a:solidFill>
                  <a:schemeClr val="tx1"/>
                </a:solidFill>
              </a:rPr>
            </a:br>
            <a:br>
              <a:rPr lang="en-US" sz="2000" cap="none" dirty="0">
                <a:solidFill>
                  <a:schemeClr val="tx1"/>
                </a:solidFill>
              </a:rPr>
            </a:br>
            <a:br>
              <a:rPr lang="en-US" sz="2000" cap="none" dirty="0">
                <a:solidFill>
                  <a:schemeClr val="tx1"/>
                </a:solidFill>
              </a:rPr>
            </a:br>
            <a:endParaRPr lang="en-US" sz="2000" cap="none" dirty="0">
              <a:solidFill>
                <a:schemeClr val="tx1"/>
              </a:solidFill>
            </a:endParaRPr>
          </a:p>
        </p:txBody>
      </p:sp>
    </p:spTree>
    <p:extLst>
      <p:ext uri="{BB962C8B-B14F-4D97-AF65-F5344CB8AC3E}">
        <p14:creationId xmlns:p14="http://schemas.microsoft.com/office/powerpoint/2010/main" val="18397124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EDB67-4F2A-93D0-FC76-5317125997A1}"/>
              </a:ext>
            </a:extLst>
          </p:cNvPr>
          <p:cNvSpPr>
            <a:spLocks noGrp="1"/>
          </p:cNvSpPr>
          <p:nvPr>
            <p:ph type="title"/>
          </p:nvPr>
        </p:nvSpPr>
        <p:spPr/>
        <p:txBody>
          <a:bodyPr>
            <a:normAutofit/>
          </a:bodyPr>
          <a:lstStyle/>
          <a:p>
            <a:pPr algn="ctr"/>
            <a:r>
              <a:rPr lang="en-US" sz="4400" dirty="0"/>
              <a:t>Project overview</a:t>
            </a:r>
          </a:p>
        </p:txBody>
      </p:sp>
      <p:sp>
        <p:nvSpPr>
          <p:cNvPr id="5" name="Content Placeholder 4">
            <a:extLst>
              <a:ext uri="{FF2B5EF4-FFF2-40B4-BE49-F238E27FC236}">
                <a16:creationId xmlns:a16="http://schemas.microsoft.com/office/drawing/2014/main" id="{42BD90DF-09A7-BFC8-97FA-94003F1DB206}"/>
              </a:ext>
            </a:extLst>
          </p:cNvPr>
          <p:cNvSpPr>
            <a:spLocks noGrp="1"/>
          </p:cNvSpPr>
          <p:nvPr>
            <p:ph idx="1"/>
          </p:nvPr>
        </p:nvSpPr>
        <p:spPr>
          <a:xfrm>
            <a:off x="4296578" y="815248"/>
            <a:ext cx="7436386" cy="5574535"/>
          </a:xfrm>
          <a:ln w="57150">
            <a:solidFill>
              <a:srgbClr val="0070C0"/>
            </a:solidFill>
          </a:ln>
        </p:spPr>
        <p:txBody>
          <a:bodyPr>
            <a:normAutofit/>
          </a:bodyPr>
          <a:lstStyle/>
          <a:p>
            <a:r>
              <a:rPr lang="en-US" b="1" u="sng" dirty="0">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The RFP seeks expert services </a:t>
            </a:r>
            <a:r>
              <a:rPr lang="en-US" dirty="0">
                <a:effectLst/>
                <a:latin typeface="Arial" panose="020B0604020202020204" pitchFamily="34" charset="0"/>
                <a:ea typeface="Calibri" panose="020F0502020204030204" pitchFamily="34" charset="0"/>
                <a:cs typeface="Arial" panose="020B0604020202020204" pitchFamily="34" charset="0"/>
              </a:rPr>
              <a:t>to conduct a Lithium Valley Workforce and Economic Development Needs Assessment</a:t>
            </a: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Background</a:t>
            </a:r>
            <a:r>
              <a:rPr lang="en-US" dirty="0">
                <a:latin typeface="Arial" panose="020B0604020202020204" pitchFamily="34" charset="0"/>
                <a:cs typeface="Arial" panose="020B0604020202020204" pitchFamily="34" charset="0"/>
              </a:rPr>
              <a:t>: The discovery of lithium, along with other rare minerals, at the Salton Sea </a:t>
            </a:r>
            <a:r>
              <a:rPr lang="en-US" dirty="0">
                <a:effectLst/>
                <a:latin typeface="Arial" panose="020B0604020202020204" pitchFamily="34" charset="0"/>
                <a:ea typeface="Calibri" panose="020F0502020204030204" pitchFamily="34" charset="0"/>
                <a:cs typeface="Arial" panose="020B0604020202020204" pitchFamily="34" charset="0"/>
              </a:rPr>
              <a:t>Known Geothermal Resource Area (KGRA) is anticipated to </a:t>
            </a:r>
            <a:r>
              <a:rPr lang="en-US" dirty="0">
                <a:latin typeface="Arial" panose="020B0604020202020204" pitchFamily="34" charset="0"/>
                <a:ea typeface="Calibri" panose="020F0502020204030204" pitchFamily="34" charset="0"/>
                <a:cs typeface="Arial" panose="020B0604020202020204" pitchFamily="34" charset="0"/>
              </a:rPr>
              <a:t>result in local economic change and creation of new jobs in lithium extraction and, possibly, use of</a:t>
            </a:r>
            <a:r>
              <a:rPr lang="en-US" dirty="0">
                <a:effectLst/>
                <a:latin typeface="Arial" panose="020B0604020202020204" pitchFamily="34" charset="0"/>
                <a:ea typeface="Calibri" panose="020F0502020204030204" pitchFamily="34" charset="0"/>
                <a:cs typeface="Arial" panose="020B0604020202020204" pitchFamily="34" charset="0"/>
              </a:rPr>
              <a:t> these materials in manufacturing of batteries and other consumer products. </a:t>
            </a:r>
            <a:r>
              <a:rPr lang="en-US" dirty="0">
                <a:latin typeface="Arial" panose="020B0604020202020204" pitchFamily="34" charset="0"/>
                <a:ea typeface="Calibri" panose="020F0502020204030204" pitchFamily="34" charset="0"/>
                <a:cs typeface="Arial" panose="020B0604020202020204" pitchFamily="34" charset="0"/>
              </a:rPr>
              <a:t>ICWDB received a Workforce Innovation and Opportunity Act (WIOA) grant from California EDD to commission the Needs Assessment. Following receipt of input from a wide range of stakeholders, the Valley Works Steering Committee was formed to guide the development of this RFP.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D34D7BD-B730-7DD2-2D0C-C143D01C2209}"/>
              </a:ext>
            </a:extLst>
          </p:cNvPr>
          <p:cNvSpPr>
            <a:spLocks noGrp="1"/>
          </p:cNvSpPr>
          <p:nvPr>
            <p:ph type="body" sz="half" idx="2"/>
          </p:nvPr>
        </p:nvSpPr>
        <p:spPr/>
        <p:txBody>
          <a:bodyPr/>
          <a:lstStyle/>
          <a:p>
            <a:endParaRPr lang="en-US" dirty="0"/>
          </a:p>
        </p:txBody>
      </p:sp>
      <p:pic>
        <p:nvPicPr>
          <p:cNvPr id="7" name="Picture 6" descr="Home | Imperial County Workforce Development Board">
            <a:extLst>
              <a:ext uri="{FF2B5EF4-FFF2-40B4-BE49-F238E27FC236}">
                <a16:creationId xmlns:a16="http://schemas.microsoft.com/office/drawing/2014/main" id="{773C4047-9341-0E88-50C4-E93755022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314" y="3592103"/>
            <a:ext cx="2551430" cy="1304290"/>
          </a:xfrm>
          <a:prstGeom prst="rect">
            <a:avLst/>
          </a:prstGeom>
          <a:noFill/>
          <a:ln>
            <a:noFill/>
          </a:ln>
        </p:spPr>
      </p:pic>
    </p:spTree>
    <p:extLst>
      <p:ext uri="{BB962C8B-B14F-4D97-AF65-F5344CB8AC3E}">
        <p14:creationId xmlns:p14="http://schemas.microsoft.com/office/powerpoint/2010/main" val="11840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Rectangle 3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3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Rectangle 3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38" name="Rectangle 37">
            <a:extLst>
              <a:ext uri="{FF2B5EF4-FFF2-40B4-BE49-F238E27FC236}">
                <a16:creationId xmlns:a16="http://schemas.microsoft.com/office/drawing/2014/main" id="{7CA59BF9-6B4A-4513-A761-F0F7B765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8C949DA-AD3D-4D8C-8B43-091F8E8B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199632"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Rectangle 41">
            <a:extLst>
              <a:ext uri="{FF2B5EF4-FFF2-40B4-BE49-F238E27FC236}">
                <a16:creationId xmlns:a16="http://schemas.microsoft.com/office/drawing/2014/main" id="{B3AAE564-1BB5-4C9F-815D-432D99AFB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10912" cy="98554"/>
          </a:xfrm>
          <a:prstGeom prst="rect">
            <a:avLst/>
          </a:prstGeom>
          <a:solidFill>
            <a:srgbClr val="3B464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44" name="Rectangle 43">
            <a:extLst>
              <a:ext uri="{FF2B5EF4-FFF2-40B4-BE49-F238E27FC236}">
                <a16:creationId xmlns:a16="http://schemas.microsoft.com/office/drawing/2014/main" id="{6DB34C8E-19EE-4246-8A53-5C278DB44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map of the salton sea&#10;&#10;Description automatically generated">
            <a:extLst>
              <a:ext uri="{FF2B5EF4-FFF2-40B4-BE49-F238E27FC236}">
                <a16:creationId xmlns:a16="http://schemas.microsoft.com/office/drawing/2014/main" id="{775BC220-E1A9-4C5A-5D10-3D1B4722588C}"/>
              </a:ext>
            </a:extLst>
          </p:cNvPr>
          <p:cNvPicPr>
            <a:picLocks noChangeAspect="1"/>
          </p:cNvPicPr>
          <p:nvPr/>
        </p:nvPicPr>
        <p:blipFill rotWithShape="1">
          <a:blip r:embed="rId2">
            <a:extLst>
              <a:ext uri="{28A0092B-C50C-407E-A947-70E740481C1C}">
                <a14:useLocalDpi xmlns:a14="http://schemas.microsoft.com/office/drawing/2010/main" val="0"/>
              </a:ext>
            </a:extLst>
          </a:blip>
          <a:srcRect r="-1" b="501"/>
          <a:stretch/>
        </p:blipFill>
        <p:spPr bwMode="auto">
          <a:xfrm>
            <a:off x="446533" y="589172"/>
            <a:ext cx="6202841" cy="5801393"/>
          </a:xfrm>
          <a:prstGeom prst="rect">
            <a:avLst/>
          </a:prstGeom>
          <a:noFill/>
        </p:spPr>
      </p:pic>
      <p:sp>
        <p:nvSpPr>
          <p:cNvPr id="46" name="Rectangle 45">
            <a:extLst>
              <a:ext uri="{FF2B5EF4-FFF2-40B4-BE49-F238E27FC236}">
                <a16:creationId xmlns:a16="http://schemas.microsoft.com/office/drawing/2014/main" id="{CF766FAB-51B8-4B1C-A418-CDF2F6C0F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589172"/>
            <a:ext cx="5009388" cy="580139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3413FB4F-085B-E1EC-5886-DE27A33DF473}"/>
              </a:ext>
            </a:extLst>
          </p:cNvPr>
          <p:cNvSpPr>
            <a:spLocks noGrp="1"/>
          </p:cNvSpPr>
          <p:nvPr>
            <p:ph type="title"/>
          </p:nvPr>
        </p:nvSpPr>
        <p:spPr>
          <a:xfrm>
            <a:off x="6829064" y="729205"/>
            <a:ext cx="4791918" cy="5539623"/>
          </a:xfrm>
          <a:solidFill>
            <a:schemeClr val="bg1"/>
          </a:solidFill>
        </p:spPr>
        <p:txBody>
          <a:bodyPr vert="horz" lIns="91440" tIns="45720" rIns="91440" bIns="45720" rtlCol="0" anchor="b">
            <a:noAutofit/>
          </a:bodyPr>
          <a:lstStyle/>
          <a:p>
            <a:pPr marL="342900" indent="-342900">
              <a:buClr>
                <a:schemeClr val="accent1"/>
              </a:buClr>
              <a:buFont typeface="Wingdings" panose="05000000000000000000" pitchFamily="2" charset="2"/>
              <a:buChar char="§"/>
            </a:pPr>
            <a:r>
              <a:rPr lang="en-US" sz="1900" b="1" u="sng" cap="none" dirty="0">
                <a:solidFill>
                  <a:schemeClr val="accent2">
                    <a:lumMod val="50000"/>
                  </a:schemeClr>
                </a:solidFill>
                <a:latin typeface="Arial" panose="020B0604020202020204" pitchFamily="34" charset="0"/>
                <a:cs typeface="Arial" panose="020B0604020202020204" pitchFamily="34" charset="0"/>
              </a:rPr>
              <a:t>Objectives</a:t>
            </a:r>
            <a:r>
              <a:rPr lang="en-US" sz="1900" dirty="0">
                <a:solidFill>
                  <a:schemeClr val="accent2">
                    <a:lumMod val="50000"/>
                  </a:schemeClr>
                </a:solidFill>
                <a:latin typeface="Arial" panose="020B0604020202020204" pitchFamily="34" charset="0"/>
                <a:cs typeface="Arial" panose="020B0604020202020204" pitchFamily="34" charset="0"/>
              </a:rPr>
              <a:t>:</a:t>
            </a:r>
            <a:br>
              <a:rPr lang="en-US" sz="1900" dirty="0">
                <a:solidFill>
                  <a:schemeClr val="accent2">
                    <a:lumMod val="50000"/>
                  </a:schemeClr>
                </a:solidFill>
                <a:latin typeface="Arial" panose="020B0604020202020204" pitchFamily="34" charset="0"/>
                <a:cs typeface="Arial" panose="020B0604020202020204" pitchFamily="34" charset="0"/>
              </a:rPr>
            </a:br>
            <a:r>
              <a:rPr lang="en-US" sz="1900" dirty="0">
                <a:solidFill>
                  <a:schemeClr val="accent2">
                    <a:lumMod val="50000"/>
                  </a:schemeClr>
                </a:solidFill>
                <a:latin typeface="Arial" panose="020B0604020202020204" pitchFamily="34" charset="0"/>
                <a:cs typeface="Arial" panose="020B0604020202020204" pitchFamily="34" charset="0"/>
              </a:rPr>
              <a:t> - </a:t>
            </a:r>
            <a:r>
              <a:rPr lang="en-US" sz="1900" cap="none" dirty="0">
                <a:solidFill>
                  <a:srgbClr val="7030A0"/>
                </a:solidFill>
                <a:effectLst/>
                <a:latin typeface="Arial" panose="020B0604020202020204" pitchFamily="34" charset="0"/>
                <a:ea typeface="Calibri" panose="020F0502020204030204" pitchFamily="34" charset="0"/>
              </a:rPr>
              <a:t>Analyze</a:t>
            </a:r>
            <a:r>
              <a:rPr lang="en-US" sz="1900" cap="none" dirty="0">
                <a:effectLst/>
                <a:latin typeface="Arial" panose="020B0604020202020204" pitchFamily="34" charset="0"/>
                <a:ea typeface="Calibri" panose="020F0502020204030204" pitchFamily="34" charset="0"/>
              </a:rPr>
              <a:t> economic and workforce opportunities presented by the Lithium Valley Opportunity.</a:t>
            </a:r>
            <a:br>
              <a:rPr lang="en-US" sz="1900" dirty="0">
                <a:solidFill>
                  <a:schemeClr val="accent2">
                    <a:lumMod val="50000"/>
                  </a:schemeClr>
                </a:solidFill>
                <a:latin typeface="Arial" panose="020B0604020202020204" pitchFamily="34" charset="0"/>
                <a:cs typeface="Arial" panose="020B0604020202020204" pitchFamily="34" charset="0"/>
              </a:rPr>
            </a:br>
            <a:r>
              <a:rPr lang="en-US" sz="1900" cap="none" dirty="0">
                <a:solidFill>
                  <a:schemeClr val="accent2">
                    <a:lumMod val="50000"/>
                  </a:schemeClr>
                </a:solidFill>
                <a:latin typeface="Arial" panose="020B0604020202020204" pitchFamily="34" charset="0"/>
                <a:cs typeface="Arial" panose="020B0604020202020204" pitchFamily="34" charset="0"/>
              </a:rPr>
              <a:t>- </a:t>
            </a:r>
            <a:r>
              <a:rPr lang="en-US" sz="1900" cap="none" dirty="0">
                <a:solidFill>
                  <a:srgbClr val="7030A0"/>
                </a:solidFill>
                <a:effectLst/>
                <a:latin typeface="Arial" panose="020B0604020202020204" pitchFamily="34" charset="0"/>
                <a:ea typeface="Calibri" panose="020F0502020204030204" pitchFamily="34" charset="0"/>
              </a:rPr>
              <a:t>Assess</a:t>
            </a:r>
            <a:r>
              <a:rPr lang="en-US" sz="1900" cap="none" dirty="0">
                <a:effectLst/>
                <a:latin typeface="Arial" panose="020B0604020202020204" pitchFamily="34" charset="0"/>
                <a:ea typeface="Calibri" panose="020F0502020204030204" pitchFamily="34" charset="0"/>
              </a:rPr>
              <a:t> current workforce capacity and assess economic opportunities for the expansion and development of a lithium extraction and processing industry cluster.</a:t>
            </a:r>
            <a:br>
              <a:rPr lang="en-US" sz="1900" cap="none" dirty="0">
                <a:solidFill>
                  <a:schemeClr val="accent2">
                    <a:lumMod val="50000"/>
                  </a:schemeClr>
                </a:solidFill>
                <a:latin typeface="Arial" panose="020B0604020202020204" pitchFamily="34" charset="0"/>
                <a:cs typeface="Arial" panose="020B0604020202020204" pitchFamily="34" charset="0"/>
              </a:rPr>
            </a:br>
            <a:r>
              <a:rPr lang="en-US" sz="1900" cap="none" dirty="0">
                <a:solidFill>
                  <a:schemeClr val="accent2">
                    <a:lumMod val="50000"/>
                  </a:schemeClr>
                </a:solidFill>
                <a:latin typeface="Arial" panose="020B0604020202020204" pitchFamily="34" charset="0"/>
                <a:cs typeface="Arial" panose="020B0604020202020204" pitchFamily="34" charset="0"/>
              </a:rPr>
              <a:t>- </a:t>
            </a:r>
            <a:r>
              <a:rPr lang="en-US" sz="1900" cap="none" dirty="0">
                <a:solidFill>
                  <a:srgbClr val="7030A0"/>
                </a:solidFill>
                <a:effectLst/>
                <a:latin typeface="Arial" panose="020B0604020202020204" pitchFamily="34" charset="0"/>
                <a:ea typeface="Calibri" panose="020F0502020204030204" pitchFamily="34" charset="0"/>
              </a:rPr>
              <a:t>Identify</a:t>
            </a:r>
            <a:r>
              <a:rPr lang="en-US" sz="1900" cap="none" dirty="0">
                <a:effectLst/>
                <a:latin typeface="Arial" panose="020B0604020202020204" pitchFamily="34" charset="0"/>
                <a:ea typeface="Calibri" panose="020F0502020204030204" pitchFamily="34" charset="0"/>
              </a:rPr>
              <a:t> barriers to economic and workforce expansion and improvement that exist in the county. </a:t>
            </a:r>
            <a:br>
              <a:rPr lang="en-US" sz="1900" cap="none" dirty="0">
                <a:solidFill>
                  <a:schemeClr val="accent2">
                    <a:lumMod val="50000"/>
                  </a:schemeClr>
                </a:solidFill>
                <a:latin typeface="Arial" panose="020B0604020202020204" pitchFamily="34" charset="0"/>
                <a:cs typeface="Arial" panose="020B0604020202020204" pitchFamily="34" charset="0"/>
              </a:rPr>
            </a:br>
            <a:r>
              <a:rPr lang="en-US" sz="1900" cap="none" dirty="0">
                <a:solidFill>
                  <a:schemeClr val="accent2">
                    <a:lumMod val="50000"/>
                  </a:schemeClr>
                </a:solidFill>
                <a:latin typeface="Arial" panose="020B0604020202020204" pitchFamily="34" charset="0"/>
                <a:cs typeface="Arial" panose="020B0604020202020204" pitchFamily="34" charset="0"/>
              </a:rPr>
              <a:t>- </a:t>
            </a:r>
            <a:r>
              <a:rPr lang="en-US" sz="1900" cap="none" dirty="0">
                <a:solidFill>
                  <a:srgbClr val="7030A0"/>
                </a:solidFill>
                <a:effectLst/>
                <a:latin typeface="Arial" panose="020B0604020202020204" pitchFamily="34" charset="0"/>
                <a:ea typeface="Calibri" panose="020F0502020204030204" pitchFamily="34" charset="0"/>
              </a:rPr>
              <a:t>Establish</a:t>
            </a:r>
            <a:r>
              <a:rPr lang="en-US" sz="1900" cap="none" dirty="0">
                <a:effectLst/>
                <a:latin typeface="Arial" panose="020B0604020202020204" pitchFamily="34" charset="0"/>
                <a:ea typeface="Calibri" panose="020F0502020204030204" pitchFamily="34" charset="0"/>
              </a:rPr>
              <a:t> goals and benchmarks for increases in workforce and economic development.  </a:t>
            </a:r>
            <a:br>
              <a:rPr lang="en-US" sz="1900" cap="none" dirty="0">
                <a:solidFill>
                  <a:schemeClr val="accent2">
                    <a:lumMod val="50000"/>
                  </a:schemeClr>
                </a:solidFill>
                <a:latin typeface="Arial" panose="020B0604020202020204" pitchFamily="34" charset="0"/>
                <a:cs typeface="Arial" panose="020B0604020202020204" pitchFamily="34" charset="0"/>
              </a:rPr>
            </a:br>
            <a:r>
              <a:rPr lang="en-US" sz="1900" cap="none" dirty="0">
                <a:solidFill>
                  <a:schemeClr val="accent2">
                    <a:lumMod val="50000"/>
                  </a:schemeClr>
                </a:solidFill>
                <a:latin typeface="Arial" panose="020B0604020202020204" pitchFamily="34" charset="0"/>
                <a:cs typeface="Arial" panose="020B0604020202020204" pitchFamily="34" charset="0"/>
              </a:rPr>
              <a:t>- </a:t>
            </a:r>
            <a:r>
              <a:rPr lang="en-US" sz="1900" cap="none" dirty="0">
                <a:solidFill>
                  <a:srgbClr val="7030A0"/>
                </a:solidFill>
                <a:effectLst/>
                <a:latin typeface="Arial" panose="020B0604020202020204" pitchFamily="34" charset="0"/>
                <a:ea typeface="Calibri" panose="020F0502020204030204" pitchFamily="34" charset="0"/>
              </a:rPr>
              <a:t>Develop</a:t>
            </a:r>
            <a:r>
              <a:rPr lang="en-US" sz="1900" cap="none" dirty="0">
                <a:effectLst/>
                <a:latin typeface="Arial" panose="020B0604020202020204" pitchFamily="34" charset="0"/>
                <a:ea typeface="Calibri" panose="020F0502020204030204" pitchFamily="34" charset="0"/>
              </a:rPr>
              <a:t> recommendations and a plan of action for implementing workforce and economic development improvements.</a:t>
            </a:r>
            <a:endParaRPr lang="en-US" sz="1900" dirty="0">
              <a:solidFill>
                <a:schemeClr val="accent2">
                  <a:lumMod val="50000"/>
                </a:schemeClr>
              </a:solidFill>
              <a:latin typeface="+mn-lt"/>
            </a:endParaRPr>
          </a:p>
        </p:txBody>
      </p:sp>
    </p:spTree>
    <p:extLst>
      <p:ext uri="{BB962C8B-B14F-4D97-AF65-F5344CB8AC3E}">
        <p14:creationId xmlns:p14="http://schemas.microsoft.com/office/powerpoint/2010/main" val="4076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9C9F847-A0E0-E5D6-89D9-9FD6809DD35A}"/>
              </a:ext>
            </a:extLst>
          </p:cNvPr>
          <p:cNvSpPr>
            <a:spLocks noGrp="1"/>
          </p:cNvSpPr>
          <p:nvPr>
            <p:ph type="title"/>
          </p:nvPr>
        </p:nvSpPr>
        <p:spPr>
          <a:xfrm>
            <a:off x="581193" y="702157"/>
            <a:ext cx="6309003" cy="469788"/>
          </a:xfrm>
          <a:solidFill>
            <a:schemeClr val="accent2">
              <a:lumMod val="20000"/>
              <a:lumOff val="80000"/>
            </a:schemeClr>
          </a:solidFill>
          <a:ln w="38100">
            <a:solidFill>
              <a:srgbClr val="7030A0"/>
            </a:solidFill>
          </a:ln>
        </p:spPr>
        <p:txBody>
          <a:bodyPr>
            <a:normAutofit fontScale="90000"/>
          </a:bodyPr>
          <a:lstStyle/>
          <a:p>
            <a:pPr algn="ctr"/>
            <a:r>
              <a:rPr lang="en-US" dirty="0">
                <a:solidFill>
                  <a:schemeClr val="tx1"/>
                </a:solidFill>
              </a:rPr>
              <a:t>Project Design and Deliverables </a:t>
            </a:r>
          </a:p>
        </p:txBody>
      </p:sp>
      <p:sp>
        <p:nvSpPr>
          <p:cNvPr id="26" name="Rectangle 25">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70D770DE-F127-DED2-4898-CEB2CCB3BB95}"/>
              </a:ext>
            </a:extLst>
          </p:cNvPr>
          <p:cNvSpPr>
            <a:spLocks noGrp="1"/>
          </p:cNvSpPr>
          <p:nvPr>
            <p:ph idx="1"/>
          </p:nvPr>
        </p:nvSpPr>
        <p:spPr>
          <a:xfrm>
            <a:off x="581194" y="1321905"/>
            <a:ext cx="6309003" cy="5266182"/>
          </a:xfrm>
          <a:ln w="19050">
            <a:solidFill>
              <a:schemeClr val="tx1"/>
            </a:solidFill>
          </a:ln>
        </p:spPr>
        <p:txBody>
          <a:bodyPr>
            <a:normAutofit/>
          </a:bodyPr>
          <a:lstStyle/>
          <a:p>
            <a:pPr marL="0" indent="0">
              <a:buNone/>
            </a:pPr>
            <a:r>
              <a:rPr lang="en-US" sz="2000" b="1" dirty="0">
                <a:solidFill>
                  <a:srgbClr val="0070C0"/>
                </a:solidFill>
                <a:latin typeface="Arial" panose="020B0604020202020204" pitchFamily="34" charset="0"/>
                <a:cs typeface="Arial" panose="020B0604020202020204" pitchFamily="34" charset="0"/>
              </a:rPr>
              <a:t>Services</a:t>
            </a:r>
            <a:r>
              <a:rPr lang="en-US" sz="2000" dirty="0">
                <a:latin typeface="Arial" panose="020B0604020202020204" pitchFamily="34" charset="0"/>
                <a:cs typeface="Arial" panose="020B0604020202020204" pitchFamily="34" charset="0"/>
              </a:rPr>
              <a:t>: C</a:t>
            </a:r>
            <a:r>
              <a:rPr lang="en-US" sz="2000" dirty="0">
                <a:effectLst/>
                <a:latin typeface="Arial" panose="020B0604020202020204" pitchFamily="34" charset="0"/>
                <a:ea typeface="Calibri" panose="020F0502020204030204" pitchFamily="34" charset="0"/>
                <a:cs typeface="Arial" panose="020B0604020202020204" pitchFamily="34" charset="0"/>
              </a:rPr>
              <a:t>onduct a Lithium Valley Workforce and Economic Development Needs Assessment and develop a corresponding report, including recommendations, on the results of the assessment.</a:t>
            </a:r>
          </a:p>
          <a:p>
            <a:pPr marL="0" indent="0">
              <a:buNone/>
            </a:pPr>
            <a:r>
              <a:rPr lang="en-US" sz="2000" b="1" dirty="0">
                <a:solidFill>
                  <a:srgbClr val="0070C0"/>
                </a:solidFill>
                <a:latin typeface="Arial" panose="020B0604020202020204" pitchFamily="34" charset="0"/>
                <a:ea typeface="Calibri" panose="020F0502020204030204" pitchFamily="34" charset="0"/>
              </a:rPr>
              <a:t>Outcomes</a:t>
            </a:r>
            <a:r>
              <a:rPr lang="en-US" sz="2000" dirty="0">
                <a:latin typeface="Arial" panose="020B0604020202020204" pitchFamily="34" charset="0"/>
                <a:ea typeface="Calibri" panose="020F0502020204030204" pitchFamily="34" charset="0"/>
              </a:rPr>
              <a:t>:</a:t>
            </a:r>
          </a:p>
          <a:p>
            <a:pPr>
              <a:buClr>
                <a:srgbClr val="FF0000"/>
              </a:buClr>
              <a:buFont typeface="Wingdings" panose="05000000000000000000" pitchFamily="2" charset="2"/>
              <a:buChar char="q"/>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Analysis of Current Economy and Workforce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FF0000"/>
              </a:buClr>
              <a:buFont typeface="Wingdings" panose="05000000000000000000" pitchFamily="2" charset="2"/>
              <a:buChar char="q"/>
            </a:pPr>
            <a:r>
              <a:rPr lang="en-US" sz="2000" dirty="0">
                <a:effectLst/>
                <a:latin typeface="Arial" panose="020B0604020202020204" pitchFamily="34" charset="0"/>
                <a:ea typeface="Calibri" panose="020F0502020204030204" pitchFamily="34" charset="0"/>
              </a:rPr>
              <a:t>Analysis of Potential Changes to the Economy and Workforce Resulting from the Lithium Valley Opportunity and Other Factors </a:t>
            </a:r>
            <a:r>
              <a:rPr lang="en-US" sz="2000" dirty="0"/>
              <a:t> </a:t>
            </a:r>
          </a:p>
          <a:p>
            <a:pPr>
              <a:buClr>
                <a:srgbClr val="FF0000"/>
              </a:buClr>
              <a:buFont typeface="Wingdings" panose="05000000000000000000" pitchFamily="2" charset="2"/>
              <a:buChar char="q"/>
            </a:pPr>
            <a:r>
              <a:rPr lang="en-US" sz="2000" dirty="0">
                <a:effectLst/>
                <a:latin typeface="Arial" panose="020B0604020202020204" pitchFamily="34" charset="0"/>
                <a:ea typeface="Calibri" panose="020F0502020204030204" pitchFamily="34" charset="0"/>
              </a:rPr>
              <a:t>Recommendations to Prepare for Economic and Workforce Changes </a:t>
            </a:r>
            <a:endParaRPr lang="en-US" sz="2000" dirty="0"/>
          </a:p>
        </p:txBody>
      </p:sp>
      <p:pic>
        <p:nvPicPr>
          <p:cNvPr id="7" name="Picture 6" descr="Lithium Valley: A look at the major players near the Salton Sea seeking  billions in funding">
            <a:extLst>
              <a:ext uri="{FF2B5EF4-FFF2-40B4-BE49-F238E27FC236}">
                <a16:creationId xmlns:a16="http://schemas.microsoft.com/office/drawing/2014/main" id="{C99A8005-846A-EFC8-7C05-61AD3F991B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314" r="18376"/>
          <a:stretch/>
        </p:blipFill>
        <p:spPr bwMode="auto">
          <a:xfrm>
            <a:off x="7521283" y="10"/>
            <a:ext cx="4670717" cy="6857990"/>
          </a:xfrm>
          <a:prstGeom prst="rect">
            <a:avLst/>
          </a:prstGeom>
          <a:noFill/>
        </p:spPr>
      </p:pic>
    </p:spTree>
    <p:extLst>
      <p:ext uri="{BB962C8B-B14F-4D97-AF65-F5344CB8AC3E}">
        <p14:creationId xmlns:p14="http://schemas.microsoft.com/office/powerpoint/2010/main" val="23262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Content Placeholder 7">
            <a:extLst>
              <a:ext uri="{FF2B5EF4-FFF2-40B4-BE49-F238E27FC236}">
                <a16:creationId xmlns:a16="http://schemas.microsoft.com/office/drawing/2014/main" id="{BEB5946C-D8A8-C50C-9975-32A298FB4071}"/>
              </a:ext>
            </a:extLst>
          </p:cNvPr>
          <p:cNvSpPr>
            <a:spLocks noGrp="1"/>
          </p:cNvSpPr>
          <p:nvPr>
            <p:ph idx="1"/>
          </p:nvPr>
        </p:nvSpPr>
        <p:spPr>
          <a:xfrm>
            <a:off x="446535" y="706432"/>
            <a:ext cx="3618689" cy="5694368"/>
          </a:xfrm>
          <a:ln w="38100">
            <a:solidFill>
              <a:schemeClr val="accent4">
                <a:lumMod val="75000"/>
              </a:schemeClr>
            </a:solidFill>
          </a:ln>
        </p:spPr>
        <p:txBody>
          <a:bodyPr anchor="t">
            <a:noAutofit/>
          </a:bodyPr>
          <a:lstStyle/>
          <a:p>
            <a:pPr marL="0" indent="0">
              <a:buNone/>
            </a:pPr>
            <a:r>
              <a:rPr lang="en-US" sz="1900" b="1" dirty="0">
                <a:solidFill>
                  <a:srgbClr val="0070C0"/>
                </a:solidFill>
                <a:latin typeface="Arial" panose="020B0604020202020204" pitchFamily="34" charset="0"/>
                <a:cs typeface="Arial" panose="020B0604020202020204" pitchFamily="34" charset="0"/>
              </a:rPr>
              <a:t>Deliverables</a:t>
            </a:r>
            <a:r>
              <a:rPr lang="en-US" sz="1900" dirty="0">
                <a:solidFill>
                  <a:schemeClr val="bg1"/>
                </a:solidFill>
                <a:latin typeface="Arial" panose="020B0604020202020204" pitchFamily="34" charset="0"/>
                <a:cs typeface="Arial" panose="020B0604020202020204" pitchFamily="34" charset="0"/>
              </a:rPr>
              <a:t>: </a:t>
            </a:r>
          </a:p>
          <a:p>
            <a:pPr>
              <a:buClr>
                <a:srgbClr val="FF0000"/>
              </a:buClr>
              <a:buFont typeface="Wingdings" panose="05000000000000000000" pitchFamily="2" charset="2"/>
              <a:buChar char="ü"/>
            </a:pPr>
            <a:r>
              <a:rPr lang="en-US" sz="19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needs assessment completed in accordance with a plan developed by the proposer and agreed to by the ICWDB.</a:t>
            </a:r>
            <a:endParaRPr lang="en-US" sz="19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buClr>
                <a:srgbClr val="FF0000"/>
              </a:buClr>
              <a:buFont typeface="Wingdings" panose="05000000000000000000" pitchFamily="2" charset="2"/>
              <a:buChar char="ü"/>
            </a:pPr>
            <a:r>
              <a:rPr lang="en-US" sz="19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report summarizing results of the assessment and outcomes stated in the RFP.</a:t>
            </a:r>
            <a:endParaRPr lang="en-US" sz="19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buClr>
                <a:srgbClr val="FF0000"/>
              </a:buClr>
              <a:buFont typeface="Wingdings" panose="05000000000000000000" pitchFamily="2" charset="2"/>
              <a:buChar char="ü"/>
            </a:pPr>
            <a:r>
              <a:rPr lang="en-US" sz="19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Recommendations for a </a:t>
            </a:r>
            <a:r>
              <a:rPr lang="en-US" sz="19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“road map” and </a:t>
            </a:r>
            <a:r>
              <a:rPr lang="en-US" sz="19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“plan of action</a:t>
            </a:r>
            <a:r>
              <a:rPr lang="en-US" sz="19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 by the </a:t>
            </a:r>
            <a:r>
              <a:rPr lang="en-US" sz="19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County, ICWDB, and stakeholders. </a:t>
            </a:r>
          </a:p>
          <a:p>
            <a:pPr>
              <a:buClr>
                <a:srgbClr val="FF0000"/>
              </a:buClr>
              <a:buFont typeface="Wingdings" panose="05000000000000000000" pitchFamily="2" charset="2"/>
              <a:buChar char="ü"/>
            </a:pPr>
            <a:r>
              <a:rPr lang="en-US" sz="1900" dirty="0">
                <a:solidFill>
                  <a:schemeClr val="bg1"/>
                </a:solidFill>
                <a:effectLst/>
                <a:latin typeface="Arial" panose="020B0604020202020204" pitchFamily="34" charset="0"/>
                <a:ea typeface="Calibri" panose="020F0502020204030204" pitchFamily="34" charset="0"/>
              </a:rPr>
              <a:t>A presentation to the ICWDB and other local stakeholders</a:t>
            </a:r>
            <a:r>
              <a:rPr lang="en-US" sz="1900" dirty="0">
                <a:solidFill>
                  <a:schemeClr val="bg1"/>
                </a:solidFill>
                <a:latin typeface="Arial" panose="020B0604020202020204" pitchFamily="34" charset="0"/>
                <a:ea typeface="Calibri" panose="020F0502020204030204" pitchFamily="34" charset="0"/>
              </a:rPr>
              <a:t>.</a:t>
            </a:r>
            <a:endParaRPr lang="en-US" sz="1900" dirty="0">
              <a:solidFill>
                <a:schemeClr val="bg1">
                  <a:lumMod val="75000"/>
                  <a:lumOff val="25000"/>
                </a:schemeClr>
              </a:solidFill>
            </a:endParaRPr>
          </a:p>
        </p:txBody>
      </p:sp>
      <p:pic>
        <p:nvPicPr>
          <p:cNvPr id="4" name="Content Placeholder 3" descr="A group of palm trees&#10;&#10;Description automatically generated">
            <a:extLst>
              <a:ext uri="{FF2B5EF4-FFF2-40B4-BE49-F238E27FC236}">
                <a16:creationId xmlns:a16="http://schemas.microsoft.com/office/drawing/2014/main" id="{A5E4438A-4626-0E1C-2FD6-44ED367C3122}"/>
              </a:ext>
            </a:extLst>
          </p:cNvPr>
          <p:cNvPicPr>
            <a:picLocks noChangeAspect="1"/>
          </p:cNvPicPr>
          <p:nvPr/>
        </p:nvPicPr>
        <p:blipFill rotWithShape="1">
          <a:blip r:embed="rId2">
            <a:extLst>
              <a:ext uri="{28A0092B-C50C-407E-A947-70E740481C1C}">
                <a14:useLocalDpi xmlns:a14="http://schemas.microsoft.com/office/drawing/2010/main" val="0"/>
              </a:ext>
            </a:extLst>
          </a:blip>
          <a:srcRect l="6650" r="6835"/>
          <a:stretch/>
        </p:blipFill>
        <p:spPr bwMode="auto">
          <a:xfrm>
            <a:off x="4241830" y="601200"/>
            <a:ext cx="7503636" cy="5789365"/>
          </a:xfrm>
          <a:prstGeom prst="rect">
            <a:avLst/>
          </a:prstGeom>
          <a:noFill/>
        </p:spPr>
      </p:pic>
    </p:spTree>
    <p:extLst>
      <p:ext uri="{BB962C8B-B14F-4D97-AF65-F5344CB8AC3E}">
        <p14:creationId xmlns:p14="http://schemas.microsoft.com/office/powerpoint/2010/main" val="34038992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823B0DE-E0BC-2F64-1F5A-04669F11ED38}"/>
              </a:ext>
            </a:extLst>
          </p:cNvPr>
          <p:cNvSpPr>
            <a:spLocks noGrp="1"/>
          </p:cNvSpPr>
          <p:nvPr>
            <p:ph type="title"/>
          </p:nvPr>
        </p:nvSpPr>
        <p:spPr>
          <a:xfrm>
            <a:off x="5625296" y="649996"/>
            <a:ext cx="6222157" cy="683046"/>
          </a:xfrm>
        </p:spPr>
        <p:txBody>
          <a:bodyPr>
            <a:normAutofit/>
          </a:bodyPr>
          <a:lstStyle/>
          <a:p>
            <a:pPr algn="ctr">
              <a:lnSpc>
                <a:spcPct val="90000"/>
              </a:lnSpc>
            </a:pPr>
            <a:r>
              <a:rPr lang="en-US" sz="2000" b="1" kern="100"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Proposal Requirements and </a:t>
            </a:r>
            <a:br>
              <a:rPr lang="en-US" sz="2000" b="1" kern="100"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br>
            <a:r>
              <a:rPr lang="en-US" sz="2000" b="1" kern="100"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Required Proposal Content </a:t>
            </a:r>
            <a:endParaRPr lang="en-US" sz="2000" dirty="0">
              <a:solidFill>
                <a:schemeClr val="accent2">
                  <a:lumMod val="50000"/>
                </a:schemeClr>
              </a:solidFill>
            </a:endParaRPr>
          </a:p>
        </p:txBody>
      </p:sp>
      <p:pic>
        <p:nvPicPr>
          <p:cNvPr id="4" name="Content Placeholder 3" descr="The Water Barons of California's Imperial Valley">
            <a:extLst>
              <a:ext uri="{FF2B5EF4-FFF2-40B4-BE49-F238E27FC236}">
                <a16:creationId xmlns:a16="http://schemas.microsoft.com/office/drawing/2014/main" id="{09BB948A-5108-1DC8-8372-14576B0966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57" r="14976" b="-1"/>
          <a:stretch/>
        </p:blipFill>
        <p:spPr bwMode="auto">
          <a:xfrm>
            <a:off x="204836" y="1223942"/>
            <a:ext cx="5222320" cy="4751408"/>
          </a:xfrm>
          <a:prstGeom prst="rect">
            <a:avLst/>
          </a:prstGeom>
          <a:noFill/>
        </p:spPr>
      </p:pic>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Content Placeholder 7">
            <a:extLst>
              <a:ext uri="{FF2B5EF4-FFF2-40B4-BE49-F238E27FC236}">
                <a16:creationId xmlns:a16="http://schemas.microsoft.com/office/drawing/2014/main" id="{52451056-9C86-3517-2141-FD0300861CA9}"/>
              </a:ext>
            </a:extLst>
          </p:cNvPr>
          <p:cNvSpPr>
            <a:spLocks noGrp="1"/>
          </p:cNvSpPr>
          <p:nvPr>
            <p:ph idx="1"/>
          </p:nvPr>
        </p:nvSpPr>
        <p:spPr>
          <a:xfrm>
            <a:off x="5631991" y="1434399"/>
            <a:ext cx="6222158" cy="4540951"/>
          </a:xfrm>
          <a:ln w="28575">
            <a:solidFill>
              <a:srgbClr val="00B0F0"/>
            </a:solidFill>
          </a:ln>
        </p:spPr>
        <p:txBody>
          <a:bodyPr>
            <a:normAutofit/>
          </a:bodyPr>
          <a:lstStyle/>
          <a:p>
            <a:pPr marL="0" indent="0">
              <a:buNone/>
            </a:pPr>
            <a:r>
              <a:rPr lang="en-US" sz="2000" b="1" dirty="0">
                <a:solidFill>
                  <a:srgbClr val="00B050"/>
                </a:solidFill>
                <a:latin typeface="Arial" panose="020B0604020202020204" pitchFamily="34" charset="0"/>
                <a:cs typeface="Arial" panose="020B0604020202020204" pitchFamily="34" charset="0"/>
              </a:rPr>
              <a:t>Eligible Proposers: </a:t>
            </a:r>
            <a:r>
              <a:rPr lang="en-US" sz="2000" dirty="0">
                <a:effectLst/>
                <a:latin typeface="Arial" panose="020B0604020202020204" pitchFamily="34" charset="0"/>
                <a:ea typeface="Calibri" panose="020F0502020204030204" pitchFamily="34" charset="0"/>
              </a:rPr>
              <a:t>A private firm, non-profit entity, or public institution with substantial experience and expertise in conducting assessments and developing recommendations and reports of the type requested; or joint ventures of such entities. For joint ventures, a </a:t>
            </a:r>
            <a:r>
              <a:rPr lang="en-US" sz="2000" dirty="0">
                <a:latin typeface="Arial" panose="020B0604020202020204" pitchFamily="34" charset="0"/>
                <a:ea typeface="Calibri" panose="020F0502020204030204" pitchFamily="34" charset="0"/>
              </a:rPr>
              <a:t>lead agency will serve as fiscal agent. A signed </a:t>
            </a:r>
            <a:r>
              <a:rPr lang="en-US" sz="2000" i="1" dirty="0">
                <a:latin typeface="Arial" panose="020B0604020202020204" pitchFamily="34" charset="0"/>
                <a:ea typeface="Calibri" panose="020F0502020204030204" pitchFamily="34" charset="0"/>
              </a:rPr>
              <a:t>Partnership Agreement Letter </a:t>
            </a:r>
            <a:r>
              <a:rPr lang="en-US" sz="2000" dirty="0">
                <a:effectLst/>
                <a:latin typeface="Arial" panose="020B0604020202020204" pitchFamily="34" charset="0"/>
                <a:ea typeface="Calibri" panose="020F0502020204030204" pitchFamily="34" charset="0"/>
              </a:rPr>
              <a:t>must be included in the proposal. </a:t>
            </a: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sz="2000" b="1" dirty="0">
                <a:solidFill>
                  <a:srgbClr val="00B050"/>
                </a:solidFill>
                <a:latin typeface="Arial" panose="020B0604020202020204" pitchFamily="34" charset="0"/>
                <a:cs typeface="Arial" panose="020B0604020202020204" pitchFamily="34" charset="0"/>
              </a:rPr>
              <a:t>Project Term</a:t>
            </a:r>
            <a:r>
              <a:rPr lang="en-US" sz="2000" dirty="0">
                <a:solidFill>
                  <a:srgbClr val="002060"/>
                </a:solidFill>
                <a:latin typeface="Arial" panose="020B060402020202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rPr>
              <a:t>May 1, 2024 (approx.) and a firm end date of June 30, 2025</a:t>
            </a: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sz="2000" b="1" dirty="0">
                <a:solidFill>
                  <a:srgbClr val="00B050"/>
                </a:solidFill>
                <a:latin typeface="Arial" panose="020B0604020202020204" pitchFamily="34" charset="0"/>
                <a:cs typeface="Arial" panose="020B0604020202020204" pitchFamily="34" charset="0"/>
              </a:rPr>
              <a:t>SAM Registration</a:t>
            </a:r>
            <a:r>
              <a:rPr lang="en-US" sz="2000" dirty="0">
                <a:solidFill>
                  <a:srgbClr val="002060"/>
                </a:solidFill>
                <a:latin typeface="Arial" panose="020B060402020202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rPr>
              <a:t>Proposers must register with the federal System for Award Management (SAM).</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2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0F6ABFDE-E905-20FC-E721-5F7AB350D259}"/>
              </a:ext>
            </a:extLst>
          </p:cNvPr>
          <p:cNvSpPr>
            <a:spLocks noGrp="1"/>
          </p:cNvSpPr>
          <p:nvPr>
            <p:ph idx="1"/>
          </p:nvPr>
        </p:nvSpPr>
        <p:spPr>
          <a:xfrm>
            <a:off x="4479402" y="0"/>
            <a:ext cx="7712597" cy="6857990"/>
          </a:xfrm>
          <a:solidFill>
            <a:schemeClr val="tx1"/>
          </a:solidFill>
          <a:ln w="57150">
            <a:solidFill>
              <a:schemeClr val="accent6">
                <a:lumMod val="50000"/>
              </a:schemeClr>
            </a:solidFill>
          </a:ln>
        </p:spPr>
        <p:txBody>
          <a:bodyPr>
            <a:noAutofit/>
          </a:bodyPr>
          <a:lstStyle/>
          <a:p>
            <a:pPr marL="0" indent="0">
              <a:buNone/>
            </a:pPr>
            <a:r>
              <a:rPr lang="en-US" sz="2200" b="1" dirty="0">
                <a:solidFill>
                  <a:srgbClr val="00B050"/>
                </a:solidFill>
                <a:latin typeface="Arial" panose="020B0604020202020204" pitchFamily="34" charset="0"/>
                <a:cs typeface="Arial" panose="020B0604020202020204" pitchFamily="34" charset="0"/>
              </a:rPr>
              <a:t>Required Contents of Proposals</a:t>
            </a:r>
            <a:r>
              <a:rPr lang="en-US" sz="2200" dirty="0">
                <a:solidFill>
                  <a:schemeClr val="bg1"/>
                </a:solidFill>
                <a:latin typeface="Arial" panose="020B0604020202020204" pitchFamily="34" charset="0"/>
                <a:cs typeface="Arial" panose="020B0604020202020204" pitchFamily="34" charset="0"/>
              </a:rPr>
              <a:t>: </a:t>
            </a: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Proposal Cover/Signature Page (Form A).</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Proposal Narrative (Form B)</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Proposal Budget (Form C)</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Proposal Budget Narrative (Form D)</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Proposer’s Work Plan (Form E) </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Proposer’s References (Form F) </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Proposer’s Work Samples (Form G) </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Resumes of Project Team Identified in the Budget (required)</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buClr>
                <a:srgbClr val="FFC000"/>
              </a:buClr>
            </a:pPr>
            <a:r>
              <a:rPr lang="en-US" sz="2200"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Partnership Agreement Letter (applicable to </a:t>
            </a:r>
            <a:r>
              <a:rPr lang="en-US" sz="2200" kern="0" dirty="0">
                <a:solidFill>
                  <a:schemeClr val="bg1"/>
                </a:solidFill>
                <a:latin typeface="Arial" panose="020B0604020202020204" pitchFamily="34" charset="0"/>
                <a:ea typeface="Calibri" panose="020F0502020204030204" pitchFamily="34" charset="0"/>
                <a:cs typeface="Times New Roman" panose="02020603050405020304" pitchFamily="18" charset="0"/>
              </a:rPr>
              <a:t>joint venture proposals).</a:t>
            </a:r>
            <a:r>
              <a:rPr lang="en-US" sz="2200" kern="0" dirty="0">
                <a:effectLst/>
                <a:latin typeface="Arial" panose="020B0604020202020204" pitchFamily="34" charset="0"/>
                <a:ea typeface="Calibri" panose="020F0502020204030204" pitchFamily="34" charset="0"/>
                <a:cs typeface="Times New Roman" panose="02020603050405020304" pitchFamily="18" charset="0"/>
              </a:rPr>
              <a:t>(if applicable)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b="1" dirty="0">
                <a:solidFill>
                  <a:srgbClr val="00B050"/>
                </a:solidFill>
                <a:latin typeface="Arial" panose="020B0604020202020204" pitchFamily="34" charset="0"/>
                <a:cs typeface="Arial" panose="020B0604020202020204" pitchFamily="34" charset="0"/>
              </a:rPr>
              <a:t>Formatting</a:t>
            </a:r>
            <a:r>
              <a:rPr lang="en-US" sz="2200" dirty="0">
                <a:solidFill>
                  <a:schemeClr val="bg1"/>
                </a:solidFill>
                <a:latin typeface="Arial" panose="020B0604020202020204" pitchFamily="34" charset="0"/>
                <a:cs typeface="Arial" panose="020B0604020202020204" pitchFamily="34" charset="0"/>
              </a:rPr>
              <a:t>: Most documents are “fill in the blank.” The </a:t>
            </a:r>
            <a:r>
              <a:rPr lang="en-US" sz="2200" dirty="0">
                <a:solidFill>
                  <a:schemeClr val="bg1"/>
                </a:solidFill>
                <a:effectLst/>
                <a:latin typeface="Arial" panose="020B0604020202020204" pitchFamily="34" charset="0"/>
                <a:ea typeface="Calibri" panose="020F0502020204030204" pitchFamily="34" charset="0"/>
              </a:rPr>
              <a:t>Proposal Narrative must be completed using Form B. The narrative must not exceed 20 pages, and proposers must use a 12-point font, single line spacing, and 1-inch margins.</a:t>
            </a:r>
            <a:endParaRPr lang="en-US" sz="2200" dirty="0">
              <a:solidFill>
                <a:schemeClr val="bg1"/>
              </a:solidFill>
              <a:latin typeface="Arial" panose="020B0604020202020204" pitchFamily="34" charset="0"/>
              <a:cs typeface="Arial" panose="020B0604020202020204" pitchFamily="34" charset="0"/>
            </a:endParaRPr>
          </a:p>
        </p:txBody>
      </p:sp>
      <p:pic>
        <p:nvPicPr>
          <p:cNvPr id="5" name="Picture 4" descr="Imperial Valley Mall, 3451 S Dogwood Rd, El Centro, CA, Telephone Companies  - MapQuest">
            <a:extLst>
              <a:ext uri="{FF2B5EF4-FFF2-40B4-BE49-F238E27FC236}">
                <a16:creationId xmlns:a16="http://schemas.microsoft.com/office/drawing/2014/main" id="{92760E68-052A-7981-0FBC-1FADC4AF4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263" y="-10"/>
            <a:ext cx="4907664" cy="6858000"/>
          </a:xfrm>
          <a:prstGeom prst="rect">
            <a:avLst/>
          </a:prstGeom>
          <a:noFill/>
          <a:ln>
            <a:noFill/>
          </a:ln>
        </p:spPr>
      </p:pic>
    </p:spTree>
    <p:extLst>
      <p:ext uri="{BB962C8B-B14F-4D97-AF65-F5344CB8AC3E}">
        <p14:creationId xmlns:p14="http://schemas.microsoft.com/office/powerpoint/2010/main" val="3704516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 calcmode="lin" valueType="num">
                                      <p:cBhvr additive="base">
                                        <p:cTn id="4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E1343-3BC1-0AFD-ED10-B7BCBCFCB90A}"/>
              </a:ext>
            </a:extLst>
          </p:cNvPr>
          <p:cNvSpPr>
            <a:spLocks noGrp="1"/>
          </p:cNvSpPr>
          <p:nvPr>
            <p:ph type="body" sz="half" idx="2"/>
          </p:nvPr>
        </p:nvSpPr>
        <p:spPr>
          <a:xfrm>
            <a:off x="289367" y="3538186"/>
            <a:ext cx="11608850" cy="2983800"/>
          </a:xfrm>
        </p:spPr>
        <p:txBody>
          <a:bodyPr>
            <a:normAutofit fontScale="92500" lnSpcReduction="10000"/>
          </a:bodyPr>
          <a:lstStyle/>
          <a:p>
            <a:pPr algn="ctr"/>
            <a:r>
              <a:rPr lang="en-US" sz="2000" b="1"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Funding and Budget Requirements </a:t>
            </a:r>
          </a:p>
          <a:p>
            <a:r>
              <a:rPr lang="en-US"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Project Funding</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rPr>
              <a:t>A total of $650,000 in WIOA Title I Governor’s Discretionary Grants funding from California EDD is available through this RFP. </a:t>
            </a:r>
          </a:p>
          <a:p>
            <a:r>
              <a:rPr lang="en-US" sz="1800" b="1" dirty="0">
                <a:solidFill>
                  <a:srgbClr val="C00000"/>
                </a:solidFill>
                <a:latin typeface="Arial" panose="020B0604020202020204" pitchFamily="34" charset="0"/>
                <a:cs typeface="Arial" panose="020B0604020202020204" pitchFamily="34" charset="0"/>
              </a:rPr>
              <a:t>Allowable Use of Project Funds</a:t>
            </a:r>
            <a:r>
              <a:rPr lang="en-US" sz="1800" dirty="0">
                <a:latin typeface="Arial" panose="020B0604020202020204" pitchFamily="34" charset="0"/>
                <a:cs typeface="Arial" panose="020B0604020202020204" pitchFamily="34" charset="0"/>
              </a:rPr>
              <a:t>: F</a:t>
            </a:r>
            <a:r>
              <a:rPr lang="en-US" sz="1800" dirty="0">
                <a:effectLst/>
                <a:latin typeface="Arial" panose="020B0604020202020204" pitchFamily="34" charset="0"/>
                <a:ea typeface="Calibri" panose="020F0502020204030204" pitchFamily="34" charset="0"/>
              </a:rPr>
              <a:t>unds must be used to achieve the objectives of this RFP. Use of funds is governed by: 1) WIOA and its associated federal regulations; (2) state and federal directives and guidance publications; and (3) the Federal OMB Uniform Guidance for Grants and Agreements. </a:t>
            </a:r>
            <a:endParaRPr lang="en-US" sz="1800" dirty="0">
              <a:latin typeface="Arial" panose="020B0604020202020204" pitchFamily="34" charset="0"/>
              <a:cs typeface="Arial" panose="020B0604020202020204" pitchFamily="34" charset="0"/>
            </a:endParaRPr>
          </a:p>
          <a:p>
            <a:r>
              <a:rPr lang="en-US" sz="1800" b="1" dirty="0">
                <a:solidFill>
                  <a:srgbClr val="C00000"/>
                </a:solidFill>
                <a:latin typeface="Arial" panose="020B0604020202020204" pitchFamily="34" charset="0"/>
                <a:cs typeface="Arial" panose="020B0604020202020204" pitchFamily="34" charset="0"/>
              </a:rPr>
              <a:t>Administrative and Indirect Costs</a:t>
            </a:r>
            <a:r>
              <a:rPr lang="en-US" sz="1800" dirty="0">
                <a:latin typeface="Arial" panose="020B0604020202020204" pitchFamily="34" charset="0"/>
                <a:cs typeface="Arial" panose="020B0604020202020204" pitchFamily="34" charset="0"/>
              </a:rPr>
              <a:t>: Administrative charges may not exceed 10%. P</a:t>
            </a:r>
            <a:r>
              <a:rPr lang="en-US" sz="1800" dirty="0">
                <a:effectLst/>
                <a:latin typeface="Arial" panose="020B0604020202020204" pitchFamily="34" charset="0"/>
                <a:ea typeface="Calibri" panose="020F0502020204030204" pitchFamily="34" charset="0"/>
              </a:rPr>
              <a:t>roposers charging indirect costs must indicate how they are determined (Negotiated Indirect Cost Rate Agreement (NICRA), Cost Allocation Plan (CAP), or De Minimis. </a:t>
            </a:r>
            <a:endParaRPr lang="en-US" sz="1800" dirty="0">
              <a:latin typeface="Arial" panose="020B0604020202020204" pitchFamily="34" charset="0"/>
              <a:cs typeface="Arial" panose="020B0604020202020204" pitchFamily="34" charset="0"/>
            </a:endParaRPr>
          </a:p>
        </p:txBody>
      </p:sp>
      <p:pic>
        <p:nvPicPr>
          <p:cNvPr id="7" name="Picture Placeholder 6" descr="Fourth slide">
            <a:extLst>
              <a:ext uri="{FF2B5EF4-FFF2-40B4-BE49-F238E27FC236}">
                <a16:creationId xmlns:a16="http://schemas.microsoft.com/office/drawing/2014/main" id="{3287EF0F-C7B8-AD93-7AC0-08FF3F7E1C1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617" r="3617"/>
          <a:stretch>
            <a:fillRect/>
          </a:stretch>
        </p:blipFill>
        <p:spPr bwMode="auto">
          <a:xfrm>
            <a:off x="1641513" y="610452"/>
            <a:ext cx="8715876" cy="2818548"/>
          </a:xfrm>
          <a:prstGeom prst="rect">
            <a:avLst/>
          </a:prstGeom>
          <a:noFill/>
          <a:ln>
            <a:noFill/>
          </a:ln>
        </p:spPr>
      </p:pic>
    </p:spTree>
    <p:extLst>
      <p:ext uri="{BB962C8B-B14F-4D97-AF65-F5344CB8AC3E}">
        <p14:creationId xmlns:p14="http://schemas.microsoft.com/office/powerpoint/2010/main" val="12900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terms/"/>
    <ds:schemaRef ds:uri="16c05727-aa75-4e4a-9b5f-8a80a1165891"/>
    <ds:schemaRef ds:uri="71af3243-3dd4-4a8d-8c0d-dd76da1f02a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Future forward</Template>
  <TotalTime>2609</TotalTime>
  <Words>2177</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Franklin Gothic Demi</vt:lpstr>
      <vt:lpstr>Wingdings</vt:lpstr>
      <vt:lpstr>Wingdings 2</vt:lpstr>
      <vt:lpstr>DividendVTI</vt:lpstr>
      <vt:lpstr>Valley works  Lithium valley Workforce and Economic Development Needs assessment   Informational Proposers’ Webinar </vt:lpstr>
      <vt:lpstr>About this session…     </vt:lpstr>
      <vt:lpstr>Project overview</vt:lpstr>
      <vt:lpstr>Objectives:  - Analyze economic and workforce opportunities presented by the Lithium Valley Opportunity. - Assess current workforce capacity and assess economic opportunities for the expansion and development of a lithium extraction and processing industry cluster. - Identify barriers to economic and workforce expansion and improvement that exist in the county.  - Establish goals and benchmarks for increases in workforce and economic development.   - Develop recommendations and a plan of action for implementing workforce and economic development improvements.</vt:lpstr>
      <vt:lpstr>Project Design and Deliverables </vt:lpstr>
      <vt:lpstr>PowerPoint Presentation</vt:lpstr>
      <vt:lpstr>Proposal Requirements and  Required Proposal Content </vt:lpstr>
      <vt:lpstr>PowerPoint Presentation</vt:lpstr>
      <vt:lpstr>PowerPoint Presentation</vt:lpstr>
      <vt:lpstr>Proposal Submission</vt:lpstr>
      <vt:lpstr>PowerPoint Presentation</vt:lpstr>
      <vt:lpstr> Contract Award </vt:lpstr>
      <vt:lpstr>Administrative Requirements </vt:lpstr>
      <vt:lpstr>Technical Appendices  Proposal Package Instructions: For each required form, project team resumes, and Partnership Agreement Letters, format guidelines are provided.  Allowable Costs and Costs Matrix: WIOA and federal OMB rules are provided.  Administrative Costs: WIOA definition of administrative costs are provided.    </vt:lpstr>
      <vt:lpstr>   Informational Appendices  </vt:lpstr>
      <vt:lpstr>PowerPoint Presentation</vt:lpstr>
      <vt:lpstr>Proposal forms and Content</vt:lpstr>
      <vt:lpstr>PowerPoint Presentation</vt:lpstr>
      <vt:lpstr>PowerPoint Presentation</vt:lpstr>
      <vt:lpstr>PowerPoint Presentation</vt:lpstr>
      <vt:lpstr>PowerPoint Presentation</vt:lpstr>
      <vt:lpstr>Thank you!  ICWDB enthusiastically  awaits your proposals.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Valley works  Lithium valley Workforce and Economic Development Needs assessment   Informational Proposers’ Webinar</dc:title>
  <dc:creator>David Shinder</dc:creator>
  <cp:lastModifiedBy>Jeff Burquist</cp:lastModifiedBy>
  <cp:revision>3</cp:revision>
  <cp:lastPrinted>2024-01-08T13:32:27Z</cp:lastPrinted>
  <dcterms:created xsi:type="dcterms:W3CDTF">2024-01-06T18:17:21Z</dcterms:created>
  <dcterms:modified xsi:type="dcterms:W3CDTF">2024-01-10T18:55:30Z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